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64" r:id="rId4"/>
    <p:sldId id="258" r:id="rId5"/>
    <p:sldId id="262" r:id="rId6"/>
    <p:sldId id="271" r:id="rId7"/>
    <p:sldId id="272" r:id="rId8"/>
    <p:sldId id="274" r:id="rId9"/>
    <p:sldId id="275" r:id="rId10"/>
    <p:sldId id="277" r:id="rId11"/>
    <p:sldId id="276" r:id="rId12"/>
    <p:sldId id="270" r:id="rId13"/>
    <p:sldId id="273" r:id="rId14"/>
    <p:sldId id="259" r:id="rId15"/>
    <p:sldId id="268" r:id="rId16"/>
    <p:sldId id="280" r:id="rId17"/>
    <p:sldId id="281" r:id="rId18"/>
    <p:sldId id="282" r:id="rId19"/>
    <p:sldId id="263" r:id="rId20"/>
    <p:sldId id="266" r:id="rId21"/>
    <p:sldId id="265" r:id="rId22"/>
    <p:sldId id="267" r:id="rId23"/>
    <p:sldId id="279" r:id="rId24"/>
    <p:sldId id="278" r:id="rId25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66"/>
    <a:srgbClr val="1D345D"/>
    <a:srgbClr val="33CCFF"/>
    <a:srgbClr val="302E60"/>
    <a:srgbClr val="0E1B5E"/>
    <a:srgbClr val="101F6A"/>
    <a:srgbClr val="182B4C"/>
    <a:srgbClr val="E7F0FF"/>
    <a:srgbClr val="CCECFF"/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08802A-F090-4F1C-8A2B-7853C87C2948}" type="datetimeFigureOut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0FB126-C484-41DA-BE2E-B575AB07A9A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259973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B74BFF-1D01-4CDE-B978-A81AFDFBD1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2DFCF5D-83B1-4FE3-B72B-969048B322E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EC84CD1-AD69-4E76-9727-FE5E3A5E46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95C00E-3D41-4257-9D06-692A7B5FD307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8491542-BA69-4C64-817D-E58D47FA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34F984A6-E77C-49FC-B456-5C17A97BB7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23400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C39012-53F7-4704-8037-9559CE289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33A035E5-E330-489C-A13D-BBC4B4B53C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E36A437-1FAB-4668-9CAE-5FD57A2E7B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41C789-CF70-425E-8A7A-BFFAE6D5596E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A59D42AE-3F6A-42C6-A36E-CCDB6D5D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D710740-ECED-4CE4-9D71-531FC12D9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222272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DE897F42-2195-4CAE-AB62-A56EEAD6F11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F7D8AE39-7355-4BBD-AA54-316EDC9FE0D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77BC771-E0AB-4B67-88DB-144A99F931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A55315-9203-4ACD-9037-6F8024357E78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47BD2C6-CBB1-44E4-A01E-857483DFA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0D7718-26DB-4A6D-A9E3-A69F447218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38123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6393A8-6C8A-40D0-BB64-4A1ED41ED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CFBC22F-4B75-4A8A-91E9-E1E395CB2F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47DFD0C-8B16-4D6A-9504-F688D58F1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309B6-1EB7-4309-87AC-5C289078C14E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DE08DC46-8F71-43B6-BEF3-FAEBE13C5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7A31DFE-E7C8-4CC1-9684-28F810423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88377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6DF5FE0-9DCA-4FD8-A997-1447140906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DFE5894-BE04-4D40-A5E5-C29E92ECD7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8AD8E275-E6A9-4FCB-8269-6EF7DA0B86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BBAF6B-1914-4DAA-8143-CE828735BF16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30CC982-178D-4874-B7B1-BD88FC48C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D407070-76BF-4B7A-BD7D-33A8285A2B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9672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8B8B7B0-FA41-4A22-B4A5-075199F2DD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5EB1DF5-D381-46E6-8CE6-8B482D27D9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F4B5804F-6768-4418-884B-EAB0B4CD67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4128D48F-F640-49B2-91D9-12E5CAA9F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7696BE-0A37-416A-BF88-FA79A4AACD5F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018A19C-2C34-47C0-9212-57BD157437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C1CA0359-4306-43D1-812B-A8726B9B4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8581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DB0200D-515B-4328-871E-D3E464FA84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038CF27-2084-46C9-898D-B6130BAB2E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17589E55-9CFC-4ACC-9187-B165729D65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EAD34340-31F7-4640-B761-2A1F4335C8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AF8898B-C8DD-4713-B7C6-170AE485C3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2067B007-AE25-4617-B0AA-B349DD3D9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486F3-D3EF-4EC3-B628-CED9A0B6B086}" type="datetime1">
              <a:rPr lang="fr-FR" smtClean="0"/>
              <a:t>16/06/2021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68564EDD-D4A5-434C-8D2D-16210726B9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7B7F9385-CFDB-457B-9A9F-B039D02D82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82597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5433D4A-6960-4EEE-85B3-BDB7EAF717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73307D66-B8A2-410F-91FC-E850035706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3302C2-4FE3-42C2-825A-E70FDF276182}" type="datetime1">
              <a:rPr lang="fr-FR" smtClean="0"/>
              <a:t>16/06/2021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2F526BE2-F120-4A9E-BF35-DC307AB2E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4A52142A-AB4E-42CB-878B-BC4624C270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3113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7032CCAE-FBBC-4BD4-934C-3A2E146360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21B10D-0F80-4F4C-BC06-DDA0BE8003A0}" type="datetime1">
              <a:rPr lang="fr-FR" smtClean="0"/>
              <a:t>16/06/2021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016DD480-AD64-4350-9147-928F0DB43F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DD8B32A-A438-4EE6-A8CF-400CE87F8B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949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DE86DD-4F78-4BD1-91AD-DD7B04612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6FDE8ED-02EE-419E-8C72-A7C691CFD8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24679DB-A91F-4408-85F0-50710C5F5E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EE5F1478-8D81-46D9-84AE-0FB0F2C81C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DC329A-0577-4FDD-BE2A-095063DE0E78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C252C66-4BB1-470D-8B4F-D5F383897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3C5A466B-E7B0-4A13-9030-9CC2EE2D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775165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1FF8B48-8E7B-472E-865C-AA04AC6F4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95910C1-ADC5-4E64-958F-BCE31C1D794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46520FB4-8CD6-4946-8E66-C77C1A04485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B8EAF600-DB28-4E49-9358-36FAF64FC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334E1C-0C0A-444C-8934-7A8A344799D1}" type="datetime1">
              <a:rPr lang="fr-FR" smtClean="0"/>
              <a:t>16/06/2021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6CC3C5D-AD9E-4E2E-A35C-C8A70DDBE8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767FB2-8EC2-4030-8B47-4D97D79DBC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512893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2E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2CA2A42D-8131-4171-9E20-7EEFD74097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A5E01C5D-B137-430E-B125-D3EA105BF9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2A07607-4BC9-4B07-8F1F-A9FA72B6B1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6B5DB0-E84E-4E1A-948F-6F56375CBBD8}" type="datetime1">
              <a:rPr lang="fr-FR" smtClean="0"/>
              <a:t>16/06/2021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2745878-4D0D-48E4-A451-BD23F42BF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C41EF4A-8C62-4FF5-BAF0-E53F820F28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EB897C-174E-4C0F-B056-634591A0E19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882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OpenSmock/Molecule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F57049-41D2-45E6-92B9-0EF26D32B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819573"/>
            <a:ext cx="9144000" cy="1690389"/>
          </a:xfrm>
        </p:spPr>
        <p:txBody>
          <a:bodyPr>
            <a:noAutofit/>
          </a:bodyPr>
          <a:lstStyle/>
          <a:p>
            <a:r>
              <a:rPr lang="fr-FR" sz="48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Développement d’un outil de prototypage IHM </a:t>
            </a:r>
            <a:r>
              <a:rPr lang="fr-FR" sz="4800" b="1" i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Open source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AF50C245-6D7A-4D22-AFF2-1AFD0E2D4D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9705" y="3909369"/>
            <a:ext cx="8839201" cy="1589087"/>
          </a:xfrm>
        </p:spPr>
        <p:txBody>
          <a:bodyPr>
            <a:normAutofit fontScale="92500" lnSpcReduction="20000"/>
          </a:bodyPr>
          <a:lstStyle/>
          <a:p>
            <a:r>
              <a:rPr lang="fr-FR" sz="3000" dirty="0">
                <a:solidFill>
                  <a:schemeClr val="accent1">
                    <a:lumMod val="20000"/>
                    <a:lumOff val="80000"/>
                  </a:schemeClr>
                </a:solidFill>
                <a:latin typeface="Avenir Next LT Pro Light" panose="020B0304020202020204" pitchFamily="34" charset="0"/>
              </a:rPr>
              <a:t>réalisé par Lisa DOYEN</a:t>
            </a:r>
          </a:p>
          <a:p>
            <a:endParaRPr lang="fr-FR" dirty="0">
              <a:solidFill>
                <a:schemeClr val="bg2">
                  <a:lumMod val="90000"/>
                </a:schemeClr>
              </a:solidFill>
              <a:latin typeface="Avenir Next LT Pro Light" panose="020B0304020202020204" pitchFamily="34" charset="0"/>
            </a:endParaRPr>
          </a:p>
          <a:p>
            <a:r>
              <a:rPr lang="fr-FR" sz="2600" dirty="0">
                <a:solidFill>
                  <a:schemeClr val="bg2">
                    <a:lumMod val="90000"/>
                  </a:schemeClr>
                </a:solidFill>
                <a:latin typeface="Avenir Next LT Pro Light" panose="020B0304020202020204" pitchFamily="34" charset="0"/>
              </a:rPr>
              <a:t>Tuteur entreprise : Pierre LABORDE</a:t>
            </a:r>
          </a:p>
          <a:p>
            <a:r>
              <a:rPr lang="fr-FR" sz="2600" dirty="0">
                <a:solidFill>
                  <a:schemeClr val="bg2">
                    <a:lumMod val="90000"/>
                  </a:schemeClr>
                </a:solidFill>
                <a:latin typeface="Avenir Next LT Pro Light" panose="020B0304020202020204" pitchFamily="34" charset="0"/>
              </a:rPr>
              <a:t>Tuteur enseignant : Jean-Claude CHARR</a:t>
            </a:r>
          </a:p>
        </p:txBody>
      </p:sp>
      <p:sp>
        <p:nvSpPr>
          <p:cNvPr id="4" name="Sous-titre 2">
            <a:extLst>
              <a:ext uri="{FF2B5EF4-FFF2-40B4-BE49-F238E27FC236}">
                <a16:creationId xmlns:a16="http://schemas.microsoft.com/office/drawing/2014/main" id="{800B6162-A6B8-484C-8B4D-D63CCE15D92C}"/>
              </a:ext>
            </a:extLst>
          </p:cNvPr>
          <p:cNvSpPr txBox="1">
            <a:spLocks/>
          </p:cNvSpPr>
          <p:nvPr/>
        </p:nvSpPr>
        <p:spPr>
          <a:xfrm>
            <a:off x="4059414" y="5813726"/>
            <a:ext cx="4073172" cy="4987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>
                <a:solidFill>
                  <a:schemeClr val="accent3">
                    <a:lumMod val="20000"/>
                    <a:lumOff val="80000"/>
                  </a:schemeClr>
                </a:solidFill>
                <a:latin typeface="Avenir Next LT Pro Light" panose="020B0304020202020204" pitchFamily="34" charset="0"/>
              </a:rPr>
              <a:t>Du 6 avril au 11 juin 2021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61E955B9-374F-4C28-AEA7-1CCAE726D3A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7" t="33494" r="8004" b="34508"/>
          <a:stretch/>
        </p:blipFill>
        <p:spPr>
          <a:xfrm>
            <a:off x="2373636" y="511959"/>
            <a:ext cx="4220986" cy="1021826"/>
          </a:xfrm>
          <a:prstGeom prst="rect">
            <a:avLst/>
          </a:prstGeom>
        </p:spPr>
      </p:pic>
      <p:grpSp>
        <p:nvGrpSpPr>
          <p:cNvPr id="14" name="Groupe 13">
            <a:extLst>
              <a:ext uri="{FF2B5EF4-FFF2-40B4-BE49-F238E27FC236}">
                <a16:creationId xmlns:a16="http://schemas.microsoft.com/office/drawing/2014/main" id="{44C49D2C-E6AC-4174-9471-6C8D3B55B765}"/>
              </a:ext>
            </a:extLst>
          </p:cNvPr>
          <p:cNvGrpSpPr/>
          <p:nvPr/>
        </p:nvGrpSpPr>
        <p:grpSpPr>
          <a:xfrm>
            <a:off x="7412055" y="136525"/>
            <a:ext cx="1441061" cy="1687357"/>
            <a:chOff x="10474306" y="-47395"/>
            <a:chExt cx="1441061" cy="1687357"/>
          </a:xfrm>
        </p:grpSpPr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EB72EB1F-1308-496E-BD0E-44EC7550D8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5103" b="-8644"/>
            <a:stretch/>
          </p:blipFill>
          <p:spPr>
            <a:xfrm>
              <a:off x="10474306" y="-47395"/>
              <a:ext cx="1145058" cy="1111472"/>
            </a:xfrm>
            <a:prstGeom prst="rect">
              <a:avLst/>
            </a:prstGeom>
          </p:spPr>
        </p:pic>
        <p:pic>
          <p:nvPicPr>
            <p:cNvPr id="13" name="Image 12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549F8C1-8004-41B0-AF1C-A66ABE38B1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2190" b="172"/>
            <a:stretch/>
          </p:blipFill>
          <p:spPr>
            <a:xfrm>
              <a:off x="11018560" y="636662"/>
              <a:ext cx="896807" cy="1003300"/>
            </a:xfrm>
            <a:prstGeom prst="rect">
              <a:avLst/>
            </a:prstGeom>
          </p:spPr>
        </p:pic>
      </p:grpSp>
      <p:sp>
        <p:nvSpPr>
          <p:cNvPr id="15" name="Espace réservé du numéro de diapositive 14">
            <a:extLst>
              <a:ext uri="{FF2B5EF4-FFF2-40B4-BE49-F238E27FC236}">
                <a16:creationId xmlns:a16="http://schemas.microsoft.com/office/drawing/2014/main" id="{CF7E8A07-D9DD-4CCB-ACFC-A5E8AF5D0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90848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D278E1-ADD2-47CC-B4B2-5CB614AF7359}"/>
              </a:ext>
            </a:extLst>
          </p:cNvPr>
          <p:cNvSpPr txBox="1">
            <a:spLocks/>
          </p:cNvSpPr>
          <p:nvPr/>
        </p:nvSpPr>
        <p:spPr>
          <a:xfrm>
            <a:off x="272143" y="154022"/>
            <a:ext cx="11647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B58480-4FBB-47FF-9D3E-6E5DBED3F0C7}"/>
              </a:ext>
            </a:extLst>
          </p:cNvPr>
          <p:cNvSpPr txBox="1"/>
          <p:nvPr/>
        </p:nvSpPr>
        <p:spPr>
          <a:xfrm>
            <a:off x="412566" y="1249284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Les composants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A1D475-289D-4DC5-B9AD-431177411A70}"/>
              </a:ext>
            </a:extLst>
          </p:cNvPr>
          <p:cNvSpPr txBox="1"/>
          <p:nvPr/>
        </p:nvSpPr>
        <p:spPr>
          <a:xfrm>
            <a:off x="600077" y="1932171"/>
            <a:ext cx="27241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une </a:t>
            </a:r>
            <a:r>
              <a:rPr lang="fr-FR" sz="2000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classe</a:t>
            </a:r>
            <a:r>
              <a:rPr lang="fr-FR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instanciée</a:t>
            </a:r>
            <a:endParaRPr lang="fr-FR" sz="1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002E4C8-AB97-463B-A2F1-D82DAEA51F26}"/>
              </a:ext>
            </a:extLst>
          </p:cNvPr>
          <p:cNvCxnSpPr>
            <a:cxnSpLocks/>
          </p:cNvCxnSpPr>
          <p:nvPr/>
        </p:nvCxnSpPr>
        <p:spPr>
          <a:xfrm>
            <a:off x="2060247" y="2410354"/>
            <a:ext cx="0" cy="51109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61B1DE46-B883-45EC-8EDE-9111F276B756}"/>
              </a:ext>
            </a:extLst>
          </p:cNvPr>
          <p:cNvSpPr txBox="1"/>
          <p:nvPr/>
        </p:nvSpPr>
        <p:spPr>
          <a:xfrm>
            <a:off x="944901" y="2911895"/>
            <a:ext cx="56596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ea typeface="Calibri" panose="020F0502020204030204" pitchFamily="34" charset="0"/>
              </a:rPr>
              <a:t>c</a:t>
            </a:r>
            <a:r>
              <a:rPr lang="fr-FR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ontient des </a:t>
            </a:r>
            <a:r>
              <a:rPr lang="fr-FR" b="1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interfaces</a:t>
            </a:r>
            <a:endParaRPr lang="fr-FR" sz="1400" b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4E8129-8249-4577-B691-205B4E5210DF}"/>
              </a:ext>
            </a:extLst>
          </p:cNvPr>
          <p:cNvSpPr txBox="1"/>
          <p:nvPr/>
        </p:nvSpPr>
        <p:spPr>
          <a:xfrm>
            <a:off x="3930915" y="2931775"/>
            <a:ext cx="24669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ensemble de méthodes accessibles depuis l’extérieure d’une classe</a:t>
            </a:r>
            <a:endParaRPr lang="fr-FR" dirty="0"/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376EB11-84CF-4E9A-A28C-E35C8BFA9F5E}"/>
              </a:ext>
            </a:extLst>
          </p:cNvPr>
          <p:cNvCxnSpPr>
            <a:cxnSpLocks/>
          </p:cNvCxnSpPr>
          <p:nvPr/>
        </p:nvCxnSpPr>
        <p:spPr>
          <a:xfrm>
            <a:off x="3324225" y="3106116"/>
            <a:ext cx="59055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0975B1CA-3A47-4BC3-A11F-985EF4ABC947}"/>
              </a:ext>
            </a:extLst>
          </p:cNvPr>
          <p:cNvSpPr txBox="1"/>
          <p:nvPr/>
        </p:nvSpPr>
        <p:spPr>
          <a:xfrm>
            <a:off x="944901" y="3920478"/>
            <a:ext cx="32861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b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o</a:t>
            </a:r>
            <a:r>
              <a:rPr lang="fr-F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ffre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et/ou </a:t>
            </a:r>
            <a:r>
              <a:rPr lang="fr-FR" sz="1800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reçoit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des interfaces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A2022DB-C6EE-4EDD-ACB1-2F3716D869E9}"/>
              </a:ext>
            </a:extLst>
          </p:cNvPr>
          <p:cNvCxnSpPr>
            <a:cxnSpLocks/>
          </p:cNvCxnSpPr>
          <p:nvPr/>
        </p:nvCxnSpPr>
        <p:spPr>
          <a:xfrm>
            <a:off x="2060247" y="3281227"/>
            <a:ext cx="0" cy="5738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E4C7690F-3919-41F0-B32A-9A7EE4D83068}"/>
              </a:ext>
            </a:extLst>
          </p:cNvPr>
          <p:cNvGrpSpPr/>
          <p:nvPr/>
        </p:nvGrpSpPr>
        <p:grpSpPr>
          <a:xfrm>
            <a:off x="7217040" y="1772504"/>
            <a:ext cx="3919609" cy="3576548"/>
            <a:chOff x="7519913" y="1704052"/>
            <a:chExt cx="3919609" cy="3576548"/>
          </a:xfrm>
        </p:grpSpPr>
        <p:pic>
          <p:nvPicPr>
            <p:cNvPr id="41" name="Image 40">
              <a:extLst>
                <a:ext uri="{FF2B5EF4-FFF2-40B4-BE49-F238E27FC236}">
                  <a16:creationId xmlns:a16="http://schemas.microsoft.com/office/drawing/2014/main" id="{1B5396E0-35FD-4FE0-B166-1422AE14924C}"/>
                </a:ext>
              </a:extLst>
            </p:cNvPr>
            <p:cNvPicPr/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6249" b="3495"/>
            <a:stretch/>
          </p:blipFill>
          <p:spPr bwMode="auto">
            <a:xfrm>
              <a:off x="7519913" y="1704052"/>
              <a:ext cx="3919609" cy="2991773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42" name="ZoneTexte 41">
              <a:extLst>
                <a:ext uri="{FF2B5EF4-FFF2-40B4-BE49-F238E27FC236}">
                  <a16:creationId xmlns:a16="http://schemas.microsoft.com/office/drawing/2014/main" id="{2FC1B563-EB26-4DCF-B3C0-E973F0F695EB}"/>
                </a:ext>
              </a:extLst>
            </p:cNvPr>
            <p:cNvSpPr txBox="1"/>
            <p:nvPr/>
          </p:nvSpPr>
          <p:spPr>
            <a:xfrm>
              <a:off x="7519913" y="4695825"/>
              <a:ext cx="3638550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6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Vue graphique du modèle d’un composant </a:t>
              </a:r>
              <a:r>
                <a:rPr lang="fr-FR" sz="1600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Molecule</a:t>
              </a:r>
              <a:endParaRPr lang="fr-FR" sz="1600" dirty="0"/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279AC4DA-E3CA-40F5-9360-4104780FD40D}"/>
              </a:ext>
            </a:extLst>
          </p:cNvPr>
          <p:cNvGrpSpPr/>
          <p:nvPr/>
        </p:nvGrpSpPr>
        <p:grpSpPr>
          <a:xfrm>
            <a:off x="2187820" y="4871193"/>
            <a:ext cx="7085601" cy="1207808"/>
            <a:chOff x="1390652" y="4604624"/>
            <a:chExt cx="7085601" cy="1207808"/>
          </a:xfrm>
        </p:grpSpPr>
        <p:sp>
          <p:nvSpPr>
            <p:cNvPr id="43" name="ZoneTexte 42">
              <a:extLst>
                <a:ext uri="{FF2B5EF4-FFF2-40B4-BE49-F238E27FC236}">
                  <a16:creationId xmlns:a16="http://schemas.microsoft.com/office/drawing/2014/main" id="{429CFD51-388E-47DB-ACC7-B84B78B60216}"/>
                </a:ext>
              </a:extLst>
            </p:cNvPr>
            <p:cNvSpPr txBox="1"/>
            <p:nvPr/>
          </p:nvSpPr>
          <p:spPr>
            <a:xfrm>
              <a:off x="1428750" y="5443100"/>
              <a:ext cx="43149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fr-FR" dirty="0">
                  <a:solidFill>
                    <a:schemeClr val="bg1"/>
                  </a:solidFill>
                  <a:ea typeface="Calibri" panose="020F0502020204030204" pitchFamily="34" charset="0"/>
                </a:rPr>
                <a:t>défini par un </a:t>
              </a:r>
              <a:r>
                <a:rPr lang="fr-FR" b="1" i="1" dirty="0">
                  <a:solidFill>
                    <a:schemeClr val="bg1"/>
                  </a:solidFill>
                  <a:ea typeface="Calibri" panose="020F0502020204030204" pitchFamily="34" charset="0"/>
                </a:rPr>
                <a:t>Type</a:t>
              </a:r>
              <a:r>
                <a:rPr lang="fr-FR" dirty="0">
                  <a:solidFill>
                    <a:schemeClr val="bg1"/>
                  </a:solidFill>
                  <a:ea typeface="Calibri" panose="020F0502020204030204" pitchFamily="34" charset="0"/>
                </a:rPr>
                <a:t> qui établit son </a:t>
              </a:r>
              <a:r>
                <a:rPr lang="fr-FR" b="1" dirty="0">
                  <a:solidFill>
                    <a:schemeClr val="bg1"/>
                  </a:solidFill>
                  <a:ea typeface="Calibri" panose="020F0502020204030204" pitchFamily="34" charset="0"/>
                </a:rPr>
                <a:t>contrat</a:t>
              </a:r>
              <a:endParaRPr lang="fr-FR" sz="1400" b="1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5" name="Connecteur droit avec flèche 44">
              <a:extLst>
                <a:ext uri="{FF2B5EF4-FFF2-40B4-BE49-F238E27FC236}">
                  <a16:creationId xmlns:a16="http://schemas.microsoft.com/office/drawing/2014/main" id="{D987BD86-8CE5-4A70-8E2B-931F2530F681}"/>
                </a:ext>
              </a:extLst>
            </p:cNvPr>
            <p:cNvCxnSpPr>
              <a:cxnSpLocks/>
            </p:cNvCxnSpPr>
            <p:nvPr/>
          </p:nvCxnSpPr>
          <p:spPr>
            <a:xfrm>
              <a:off x="5403525" y="5670858"/>
              <a:ext cx="590550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52F6A6E3-7325-4673-A69C-9F33EAFFBBE8}"/>
                </a:ext>
              </a:extLst>
            </p:cNvPr>
            <p:cNvSpPr txBox="1"/>
            <p:nvPr/>
          </p:nvSpPr>
          <p:spPr>
            <a:xfrm>
              <a:off x="6009279" y="5434200"/>
              <a:ext cx="24669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just"/>
              <a:r>
                <a:rPr lang="fr-FR" dirty="0">
                  <a:solidFill>
                    <a:schemeClr val="bg1"/>
                  </a:solidFill>
                  <a:ea typeface="Calibri" panose="020F0502020204030204" pitchFamily="34" charset="0"/>
                </a:rPr>
                <a:t>ses </a:t>
              </a:r>
              <a:r>
                <a:rPr lang="fr-FR" dirty="0">
                  <a:solidFill>
                    <a:schemeClr val="bg1"/>
                  </a:solidFill>
                  <a:effectLst/>
                  <a:ea typeface="Calibri" panose="020F0502020204030204" pitchFamily="34" charset="0"/>
                </a:rPr>
                <a:t>interfaces</a:t>
              </a:r>
              <a:endParaRPr lang="fr-FR" sz="1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942C5750-3D65-48CF-B9AC-8FCE67CEB81C}"/>
                </a:ext>
              </a:extLst>
            </p:cNvPr>
            <p:cNvSpPr txBox="1"/>
            <p:nvPr/>
          </p:nvSpPr>
          <p:spPr>
            <a:xfrm>
              <a:off x="1390652" y="4604624"/>
              <a:ext cx="272414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 algn="just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ea typeface="Calibri" panose="020F0502020204030204" pitchFamily="34" charset="0"/>
                </a:rPr>
                <a:t>Le composant</a:t>
              </a:r>
              <a:endParaRPr lang="fr-FR" sz="1400" dirty="0">
                <a:solidFill>
                  <a:schemeClr val="bg1"/>
                </a:solidFill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8" name="Connecteur droit avec flèche 47">
              <a:extLst>
                <a:ext uri="{FF2B5EF4-FFF2-40B4-BE49-F238E27FC236}">
                  <a16:creationId xmlns:a16="http://schemas.microsoft.com/office/drawing/2014/main" id="{BF91F12E-1027-4B18-9B51-C4A9517F46A9}"/>
                </a:ext>
              </a:extLst>
            </p:cNvPr>
            <p:cNvCxnSpPr>
              <a:cxnSpLocks/>
            </p:cNvCxnSpPr>
            <p:nvPr/>
          </p:nvCxnSpPr>
          <p:spPr>
            <a:xfrm>
              <a:off x="2600325" y="5034838"/>
              <a:ext cx="0" cy="456017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8D6A601F-D7EF-4789-8361-3D1F82FCC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38853"/>
            <a:ext cx="2743200" cy="365125"/>
          </a:xfrm>
        </p:spPr>
        <p:txBody>
          <a:bodyPr/>
          <a:lstStyle/>
          <a:p>
            <a:fld id="{00EB897C-174E-4C0F-B056-634591A0E190}" type="slidenum">
              <a:rPr lang="fr-FR" smtClean="0"/>
              <a:t>10</a:t>
            </a:fld>
            <a:endParaRPr lang="fr-FR"/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6F12AF29-6394-4C53-B707-CB0E4697CFC2}"/>
              </a:ext>
            </a:extLst>
          </p:cNvPr>
          <p:cNvGrpSpPr/>
          <p:nvPr/>
        </p:nvGrpSpPr>
        <p:grpSpPr>
          <a:xfrm>
            <a:off x="-694338" y="4861033"/>
            <a:ext cx="4336699" cy="2045975"/>
            <a:chOff x="-692499" y="4864655"/>
            <a:chExt cx="4336699" cy="2045975"/>
          </a:xfrm>
        </p:grpSpPr>
        <p:sp>
          <p:nvSpPr>
            <p:cNvPr id="30" name="Organigramme : Délai 29">
              <a:extLst>
                <a:ext uri="{FF2B5EF4-FFF2-40B4-BE49-F238E27FC236}">
                  <a16:creationId xmlns:a16="http://schemas.microsoft.com/office/drawing/2014/main" id="{36CE2BDA-0837-4924-94F8-2CE905D49F6F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A2E6FE19-E0F3-43CC-8A2B-497836AB7CAB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BEE25D05-B36E-4E6C-A637-D97A0BD6532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3" name="Espace réservé du contenu 2">
                <a:extLst>
                  <a:ext uri="{FF2B5EF4-FFF2-40B4-BE49-F238E27FC236}">
                    <a16:creationId xmlns:a16="http://schemas.microsoft.com/office/drawing/2014/main" id="{7987825B-FDE9-45DC-A69A-9F4A210FE85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4" name="Espace réservé du contenu 2">
                <a:extLst>
                  <a:ext uri="{FF2B5EF4-FFF2-40B4-BE49-F238E27FC236}">
                    <a16:creationId xmlns:a16="http://schemas.microsoft.com/office/drawing/2014/main" id="{0A538FBF-F56A-415B-A661-E0063A26D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9C20AD7F-BE05-4D2A-8C67-0D7D550EC18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870A7389-DEF0-4EF8-9BCC-B1DCC28A64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57" name="Espace réservé du contenu 2">
                <a:extLst>
                  <a:ext uri="{FF2B5EF4-FFF2-40B4-BE49-F238E27FC236}">
                    <a16:creationId xmlns:a16="http://schemas.microsoft.com/office/drawing/2014/main" id="{A9BBA2CA-B6F9-4A6F-A1BA-0D06B8DF2C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0744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7" grpId="0"/>
      <p:bldP spid="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D278E1-ADD2-47CC-B4B2-5CB614AF7359}"/>
              </a:ext>
            </a:extLst>
          </p:cNvPr>
          <p:cNvSpPr txBox="1">
            <a:spLocks/>
          </p:cNvSpPr>
          <p:nvPr/>
        </p:nvSpPr>
        <p:spPr>
          <a:xfrm>
            <a:off x="272143" y="154022"/>
            <a:ext cx="11647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B58480-4FBB-47FF-9D3E-6E5DBED3F0C7}"/>
              </a:ext>
            </a:extLst>
          </p:cNvPr>
          <p:cNvSpPr txBox="1"/>
          <p:nvPr/>
        </p:nvSpPr>
        <p:spPr>
          <a:xfrm>
            <a:off x="412566" y="1249284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Les composants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0A1D475-289D-4DC5-B9AD-431177411A70}"/>
              </a:ext>
            </a:extLst>
          </p:cNvPr>
          <p:cNvSpPr txBox="1"/>
          <p:nvPr/>
        </p:nvSpPr>
        <p:spPr>
          <a:xfrm>
            <a:off x="683692" y="1980013"/>
            <a:ext cx="316897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Particularité sur </a:t>
            </a:r>
            <a:r>
              <a:rPr lang="fr-FR" sz="2000" dirty="0" err="1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Pharo</a:t>
            </a:r>
            <a:r>
              <a:rPr lang="fr-FR" sz="2000" dirty="0">
                <a:solidFill>
                  <a:schemeClr val="bg1"/>
                </a:solidFill>
                <a:effectLst/>
                <a:ea typeface="Calibri" panose="020F0502020204030204" pitchFamily="34" charset="0"/>
              </a:rPr>
              <a:t> </a:t>
            </a:r>
            <a:endParaRPr lang="fr-FR" sz="1400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7002E4C8-AB97-463B-A2F1-D82DAEA51F26}"/>
              </a:ext>
            </a:extLst>
          </p:cNvPr>
          <p:cNvCxnSpPr>
            <a:cxnSpLocks/>
          </p:cNvCxnSpPr>
          <p:nvPr/>
        </p:nvCxnSpPr>
        <p:spPr>
          <a:xfrm>
            <a:off x="2160067" y="2453056"/>
            <a:ext cx="0" cy="511096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ZoneTexte 34">
            <a:extLst>
              <a:ext uri="{FF2B5EF4-FFF2-40B4-BE49-F238E27FC236}">
                <a16:creationId xmlns:a16="http://schemas.microsoft.com/office/drawing/2014/main" id="{61B1DE46-B883-45EC-8EDE-9111F276B756}"/>
              </a:ext>
            </a:extLst>
          </p:cNvPr>
          <p:cNvSpPr txBox="1"/>
          <p:nvPr/>
        </p:nvSpPr>
        <p:spPr>
          <a:xfrm>
            <a:off x="1602394" y="2927887"/>
            <a:ext cx="11153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dirty="0">
                <a:solidFill>
                  <a:schemeClr val="bg1"/>
                </a:solidFill>
                <a:ea typeface="Calibri" panose="020F0502020204030204" pitchFamily="34" charset="0"/>
              </a:rPr>
              <a:t>Les </a:t>
            </a:r>
            <a:r>
              <a:rPr lang="fr-FR" i="1" dirty="0">
                <a:solidFill>
                  <a:schemeClr val="bg1"/>
                </a:solidFill>
                <a:ea typeface="Calibri" panose="020F0502020204030204" pitchFamily="34" charset="0"/>
              </a:rPr>
              <a:t>Traits</a:t>
            </a:r>
            <a:endParaRPr lang="fr-FR" sz="1400" i="1" dirty="0">
              <a:solidFill>
                <a:schemeClr val="bg1"/>
              </a:solidFill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B84E8129-8249-4577-B691-205B4E5210DF}"/>
              </a:ext>
            </a:extLst>
          </p:cNvPr>
          <p:cNvSpPr txBox="1"/>
          <p:nvPr/>
        </p:nvSpPr>
        <p:spPr>
          <a:xfrm>
            <a:off x="3281640" y="2955958"/>
            <a:ext cx="216508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un ensemble de méthodes qui décrit un comportement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38" name="Connecteur droit avec flèche 37">
            <a:extLst>
              <a:ext uri="{FF2B5EF4-FFF2-40B4-BE49-F238E27FC236}">
                <a16:creationId xmlns:a16="http://schemas.microsoft.com/office/drawing/2014/main" id="{F376EB11-84CF-4E9A-A28C-E35C8BFA9F5E}"/>
              </a:ext>
            </a:extLst>
          </p:cNvPr>
          <p:cNvCxnSpPr>
            <a:cxnSpLocks/>
          </p:cNvCxnSpPr>
          <p:nvPr/>
        </p:nvCxnSpPr>
        <p:spPr>
          <a:xfrm>
            <a:off x="2687783" y="3112553"/>
            <a:ext cx="590550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ZoneTexte 38">
            <a:extLst>
              <a:ext uri="{FF2B5EF4-FFF2-40B4-BE49-F238E27FC236}">
                <a16:creationId xmlns:a16="http://schemas.microsoft.com/office/drawing/2014/main" id="{0975B1CA-3A47-4BC3-A11F-985EF4ABC947}"/>
              </a:ext>
            </a:extLst>
          </p:cNvPr>
          <p:cNvSpPr txBox="1"/>
          <p:nvPr/>
        </p:nvSpPr>
        <p:spPr>
          <a:xfrm>
            <a:off x="1074677" y="3908440"/>
            <a:ext cx="3286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utilisés dans la création des composants et de leurs contrats</a:t>
            </a:r>
            <a:endParaRPr lang="fr-FR" dirty="0">
              <a:solidFill>
                <a:schemeClr val="bg1"/>
              </a:solidFill>
            </a:endParaRPr>
          </a:p>
        </p:txBody>
      </p:sp>
      <p:cxnSp>
        <p:nvCxnSpPr>
          <p:cNvPr id="40" name="Connecteur droit avec flèche 39">
            <a:extLst>
              <a:ext uri="{FF2B5EF4-FFF2-40B4-BE49-F238E27FC236}">
                <a16:creationId xmlns:a16="http://schemas.microsoft.com/office/drawing/2014/main" id="{8A2022DB-C6EE-4EDD-ACB1-2F3716D869E9}"/>
              </a:ext>
            </a:extLst>
          </p:cNvPr>
          <p:cNvCxnSpPr>
            <a:cxnSpLocks/>
          </p:cNvCxnSpPr>
          <p:nvPr/>
        </p:nvCxnSpPr>
        <p:spPr>
          <a:xfrm>
            <a:off x="2160067" y="3323929"/>
            <a:ext cx="0" cy="573878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4" name="Groupe 63">
            <a:extLst>
              <a:ext uri="{FF2B5EF4-FFF2-40B4-BE49-F238E27FC236}">
                <a16:creationId xmlns:a16="http://schemas.microsoft.com/office/drawing/2014/main" id="{D5653754-FFDE-45C6-807D-A57875FB9CC6}"/>
              </a:ext>
            </a:extLst>
          </p:cNvPr>
          <p:cNvGrpSpPr/>
          <p:nvPr/>
        </p:nvGrpSpPr>
        <p:grpSpPr>
          <a:xfrm>
            <a:off x="5346904" y="1886816"/>
            <a:ext cx="6659900" cy="3084368"/>
            <a:chOff x="5346904" y="1887174"/>
            <a:chExt cx="6659900" cy="3084368"/>
          </a:xfrm>
        </p:grpSpPr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DA922B68-5B7F-4218-BF78-A834B2DA184D}"/>
                </a:ext>
              </a:extLst>
            </p:cNvPr>
            <p:cNvSpPr txBox="1"/>
            <p:nvPr/>
          </p:nvSpPr>
          <p:spPr>
            <a:xfrm>
              <a:off x="5910804" y="2380481"/>
              <a:ext cx="45739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</a:rPr>
                <a:t>Permettre la réutilisation et l’évolution des prototypes </a:t>
              </a:r>
            </a:p>
          </p:txBody>
        </p:sp>
        <p:sp>
          <p:nvSpPr>
            <p:cNvPr id="51" name="ZoneTexte 50">
              <a:extLst>
                <a:ext uri="{FF2B5EF4-FFF2-40B4-BE49-F238E27FC236}">
                  <a16:creationId xmlns:a16="http://schemas.microsoft.com/office/drawing/2014/main" id="{01307C7F-009B-4D67-8347-92DB973C53EE}"/>
                </a:ext>
              </a:extLst>
            </p:cNvPr>
            <p:cNvSpPr txBox="1"/>
            <p:nvPr/>
          </p:nvSpPr>
          <p:spPr>
            <a:xfrm>
              <a:off x="5910804" y="4506671"/>
              <a:ext cx="6096000" cy="46487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</a:rPr>
                <a:t>Facilite la communication entre les équipes</a:t>
              </a: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0B438A22-C843-47F8-97FA-FE30B9EF44F1}"/>
                </a:ext>
              </a:extLst>
            </p:cNvPr>
            <p:cNvSpPr txBox="1"/>
            <p:nvPr/>
          </p:nvSpPr>
          <p:spPr>
            <a:xfrm>
              <a:off x="5346904" y="1887174"/>
              <a:ext cx="323611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z="22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Intérêt</a:t>
              </a:r>
            </a:p>
          </p:txBody>
        </p:sp>
        <p:sp>
          <p:nvSpPr>
            <p:cNvPr id="56" name="ZoneTexte 55">
              <a:extLst>
                <a:ext uri="{FF2B5EF4-FFF2-40B4-BE49-F238E27FC236}">
                  <a16:creationId xmlns:a16="http://schemas.microsoft.com/office/drawing/2014/main" id="{A7B4FE68-3B4E-4D49-94A3-BF1C318E7C5C}"/>
                </a:ext>
              </a:extLst>
            </p:cNvPr>
            <p:cNvSpPr txBox="1"/>
            <p:nvPr/>
          </p:nvSpPr>
          <p:spPr>
            <a:xfrm>
              <a:off x="6255595" y="3736337"/>
              <a:ext cx="427185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construire des architectures logicielles réutilisables et homogènes 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cxnSp>
          <p:nvCxnSpPr>
            <p:cNvPr id="57" name="Connecteur droit avec flèche 56">
              <a:extLst>
                <a:ext uri="{FF2B5EF4-FFF2-40B4-BE49-F238E27FC236}">
                  <a16:creationId xmlns:a16="http://schemas.microsoft.com/office/drawing/2014/main" id="{55437924-CF91-4B1F-934C-12B792F97ABF}"/>
                </a:ext>
              </a:extLst>
            </p:cNvPr>
            <p:cNvCxnSpPr>
              <a:cxnSpLocks/>
            </p:cNvCxnSpPr>
            <p:nvPr/>
          </p:nvCxnSpPr>
          <p:spPr>
            <a:xfrm>
              <a:off x="8391525" y="2955216"/>
              <a:ext cx="0" cy="787338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Espace réservé du numéro de diapositive 60">
            <a:extLst>
              <a:ext uri="{FF2B5EF4-FFF2-40B4-BE49-F238E27FC236}">
                <a16:creationId xmlns:a16="http://schemas.microsoft.com/office/drawing/2014/main" id="{3712E574-1A89-4D1E-87FF-515254437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11</a:t>
            </a:fld>
            <a:endParaRPr lang="fr-FR"/>
          </a:p>
        </p:txBody>
      </p: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FD048A0-88D1-4CC1-A1F0-12F0A0215A41}"/>
              </a:ext>
            </a:extLst>
          </p:cNvPr>
          <p:cNvGrpSpPr/>
          <p:nvPr/>
        </p:nvGrpSpPr>
        <p:grpSpPr>
          <a:xfrm>
            <a:off x="-697475" y="4851529"/>
            <a:ext cx="4336699" cy="2045975"/>
            <a:chOff x="-692499" y="4864655"/>
            <a:chExt cx="4336699" cy="2045975"/>
          </a:xfrm>
        </p:grpSpPr>
        <p:sp>
          <p:nvSpPr>
            <p:cNvPr id="28" name="Organigramme : Délai 27">
              <a:extLst>
                <a:ext uri="{FF2B5EF4-FFF2-40B4-BE49-F238E27FC236}">
                  <a16:creationId xmlns:a16="http://schemas.microsoft.com/office/drawing/2014/main" id="{B3F988AB-AC6D-4FF5-95E5-AEE332083188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1C4977B0-D136-4CDA-B5ED-3CAFF9D5F73B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0F8F17E8-07DE-45A0-B702-3A62077D66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C6A16335-BAF4-4544-9D0D-B3EF56C2BE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35D9E3DB-CC4B-47C0-A75B-1101F7C4D7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3" name="Espace réservé du contenu 2">
                <a:extLst>
                  <a:ext uri="{FF2B5EF4-FFF2-40B4-BE49-F238E27FC236}">
                    <a16:creationId xmlns:a16="http://schemas.microsoft.com/office/drawing/2014/main" id="{8790E867-1BE8-4C06-9952-D9D4C94753F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34" name="Espace réservé du contenu 2">
                <a:extLst>
                  <a:ext uri="{FF2B5EF4-FFF2-40B4-BE49-F238E27FC236}">
                    <a16:creationId xmlns:a16="http://schemas.microsoft.com/office/drawing/2014/main" id="{CB305852-57A5-4D95-9A87-D19AEE93831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75FE2DCE-4F99-4F8E-AA65-84F47E68E84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207580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35" grpId="0"/>
      <p:bldP spid="37" grpId="0"/>
      <p:bldP spid="3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1">
            <a:extLst>
              <a:ext uri="{FF2B5EF4-FFF2-40B4-BE49-F238E27FC236}">
                <a16:creationId xmlns:a16="http://schemas.microsoft.com/office/drawing/2014/main" id="{FCAC63AC-1D1B-452B-9AB7-0EC528BD2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5306" y="183185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du projet</a:t>
            </a:r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4F88C49C-5B48-41B0-AE32-B2DE4493183B}"/>
              </a:ext>
            </a:extLst>
          </p:cNvPr>
          <p:cNvGrpSpPr/>
          <p:nvPr/>
        </p:nvGrpSpPr>
        <p:grpSpPr>
          <a:xfrm>
            <a:off x="4038603" y="1306912"/>
            <a:ext cx="7804404" cy="2085849"/>
            <a:chOff x="553644" y="1493419"/>
            <a:chExt cx="7935036" cy="2085849"/>
          </a:xfrm>
        </p:grpSpPr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2BC5815-F0A2-48D3-95F2-769F9EECD486}"/>
                </a:ext>
              </a:extLst>
            </p:cNvPr>
            <p:cNvSpPr txBox="1"/>
            <p:nvPr/>
          </p:nvSpPr>
          <p:spPr>
            <a:xfrm>
              <a:off x="2392680" y="237336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Outil de </a:t>
              </a: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visualisation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F8970C1-B23C-4F32-A750-711EC9869715}"/>
                </a:ext>
              </a:extLst>
            </p:cNvPr>
            <p:cNvSpPr txBox="1"/>
            <p:nvPr/>
          </p:nvSpPr>
          <p:spPr>
            <a:xfrm>
              <a:off x="1668780" y="1924306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Des </a:t>
              </a:r>
              <a:r>
                <a: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outils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facilitant </a:t>
              </a:r>
              <a:r>
                <a: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l’utilisation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des composants</a:t>
              </a:r>
              <a:endParaRPr lang="fr-FR" sz="2000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6C53D22D-B248-4098-AFA7-42601E8E1581}"/>
                </a:ext>
              </a:extLst>
            </p:cNvPr>
            <p:cNvSpPr txBox="1"/>
            <p:nvPr/>
          </p:nvSpPr>
          <p:spPr>
            <a:xfrm>
              <a:off x="553644" y="1493419"/>
              <a:ext cx="323611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z="22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Le besoin ?</a:t>
              </a:r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E8F4623E-558A-4A84-B959-6EBDB2D09F41}"/>
                </a:ext>
              </a:extLst>
            </p:cNvPr>
            <p:cNvSpPr txBox="1"/>
            <p:nvPr/>
          </p:nvSpPr>
          <p:spPr>
            <a:xfrm>
              <a:off x="2392680" y="2791652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Outil de </a:t>
              </a: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recherche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6D87847A-DA08-4C99-9F67-2B5D4C9B322C}"/>
                </a:ext>
              </a:extLst>
            </p:cNvPr>
            <p:cNvSpPr txBox="1"/>
            <p:nvPr/>
          </p:nvSpPr>
          <p:spPr>
            <a:xfrm>
              <a:off x="2392680" y="3209936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Outil de </a:t>
              </a: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création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5" name="Groupe 74">
            <a:extLst>
              <a:ext uri="{FF2B5EF4-FFF2-40B4-BE49-F238E27FC236}">
                <a16:creationId xmlns:a16="http://schemas.microsoft.com/office/drawing/2014/main" id="{7342D36E-0BDD-4E42-9415-70B13C5B5F0D}"/>
              </a:ext>
            </a:extLst>
          </p:cNvPr>
          <p:cNvGrpSpPr/>
          <p:nvPr/>
        </p:nvGrpSpPr>
        <p:grpSpPr>
          <a:xfrm>
            <a:off x="1371479" y="3962599"/>
            <a:ext cx="9506867" cy="2168780"/>
            <a:chOff x="566531" y="4353381"/>
            <a:chExt cx="9506867" cy="2168780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BCE99DC4-2A77-4DA3-BAEB-D935A1D5BB60}"/>
                </a:ext>
              </a:extLst>
            </p:cNvPr>
            <p:cNvGrpSpPr/>
            <p:nvPr/>
          </p:nvGrpSpPr>
          <p:grpSpPr>
            <a:xfrm>
              <a:off x="566531" y="4353381"/>
              <a:ext cx="7096892" cy="1356984"/>
              <a:chOff x="553644" y="3697017"/>
              <a:chExt cx="7096892" cy="1356984"/>
            </a:xfrm>
          </p:grpSpPr>
          <p:sp>
            <p:nvSpPr>
              <p:cNvPr id="66" name="ZoneTexte 65">
                <a:extLst>
                  <a:ext uri="{FF2B5EF4-FFF2-40B4-BE49-F238E27FC236}">
                    <a16:creationId xmlns:a16="http://schemas.microsoft.com/office/drawing/2014/main" id="{1F1C13F5-39EE-4715-8FEF-E5703D4F16D4}"/>
                  </a:ext>
                </a:extLst>
              </p:cNvPr>
              <p:cNvSpPr txBox="1"/>
              <p:nvPr/>
            </p:nvSpPr>
            <p:spPr>
              <a:xfrm>
                <a:off x="553644" y="3697017"/>
                <a:ext cx="4483176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solidFill>
                      <a:schemeClr val="accent2">
                        <a:lumMod val="20000"/>
                        <a:lumOff val="80000"/>
                      </a:schemeClr>
                    </a:solidFill>
                  </a:rPr>
                  <a:t>Cadre du projet ?</a:t>
                </a:r>
              </a:p>
            </p:txBody>
          </p:sp>
          <p:sp>
            <p:nvSpPr>
              <p:cNvPr id="67" name="ZoneTexte 66">
                <a:extLst>
                  <a:ext uri="{FF2B5EF4-FFF2-40B4-BE49-F238E27FC236}">
                    <a16:creationId xmlns:a16="http://schemas.microsoft.com/office/drawing/2014/main" id="{61871414-8B35-4ADD-A30C-F854D1AED7E9}"/>
                  </a:ext>
                </a:extLst>
              </p:cNvPr>
              <p:cNvSpPr txBox="1"/>
              <p:nvPr/>
            </p:nvSpPr>
            <p:spPr>
              <a:xfrm>
                <a:off x="1281525" y="4245653"/>
                <a:ext cx="365152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Environnement </a:t>
                </a:r>
                <a:r>
                  <a:rPr lang="fr-FR" b="1" i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open source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68" name="Connecteur droit avec flèche 67">
                <a:extLst>
                  <a:ext uri="{FF2B5EF4-FFF2-40B4-BE49-F238E27FC236}">
                    <a16:creationId xmlns:a16="http://schemas.microsoft.com/office/drawing/2014/main" id="{857312F3-A115-4156-8121-02D8E289BE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465376" y="4445259"/>
                <a:ext cx="935355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9" name="ZoneTexte 68">
                <a:extLst>
                  <a:ext uri="{FF2B5EF4-FFF2-40B4-BE49-F238E27FC236}">
                    <a16:creationId xmlns:a16="http://schemas.microsoft.com/office/drawing/2014/main" id="{EE201757-3695-4502-84C0-24A6ECC6F52E}"/>
                  </a:ext>
                </a:extLst>
              </p:cNvPr>
              <p:cNvSpPr txBox="1"/>
              <p:nvPr/>
            </p:nvSpPr>
            <p:spPr>
              <a:xfrm>
                <a:off x="5400731" y="4249807"/>
                <a:ext cx="2249805" cy="3693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Plateforme </a:t>
                </a:r>
                <a:r>
                  <a:rPr lang="fr-FR" i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GitHub</a:t>
                </a:r>
                <a:endParaRPr lang="fr-FR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ZoneTexte 69">
                <a:extLst>
                  <a:ext uri="{FF2B5EF4-FFF2-40B4-BE49-F238E27FC236}">
                    <a16:creationId xmlns:a16="http://schemas.microsoft.com/office/drawing/2014/main" id="{A7558782-9C86-40C4-B1FE-0EC652B2BBFD}"/>
                  </a:ext>
                </a:extLst>
              </p:cNvPr>
              <p:cNvSpPr txBox="1"/>
              <p:nvPr/>
            </p:nvSpPr>
            <p:spPr>
              <a:xfrm>
                <a:off x="1281526" y="4684761"/>
                <a:ext cx="4512028" cy="3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Environnement de développement </a:t>
                </a:r>
                <a:r>
                  <a:rPr lang="fr-FR" b="1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Pharo</a:t>
                </a:r>
                <a:endParaRPr lang="fr-FR" b="1" dirty="0">
                  <a:solidFill>
                    <a:schemeClr val="bg1"/>
                  </a:solidFill>
                </a:endParaRPr>
              </a:p>
            </p:txBody>
          </p:sp>
        </p:grpSp>
        <p:cxnSp>
          <p:nvCxnSpPr>
            <p:cNvPr id="71" name="Connecteur droit avec flèche 70">
              <a:extLst>
                <a:ext uri="{FF2B5EF4-FFF2-40B4-BE49-F238E27FC236}">
                  <a16:creationId xmlns:a16="http://schemas.microsoft.com/office/drawing/2014/main" id="{CAFB8EB7-03D8-474D-A38C-9A1F72B17DC9}"/>
                </a:ext>
              </a:extLst>
            </p:cNvPr>
            <p:cNvCxnSpPr>
              <a:cxnSpLocks/>
            </p:cNvCxnSpPr>
            <p:nvPr/>
          </p:nvCxnSpPr>
          <p:spPr>
            <a:xfrm>
              <a:off x="5658802" y="5525800"/>
              <a:ext cx="93535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ZoneTexte 71">
              <a:extLst>
                <a:ext uri="{FF2B5EF4-FFF2-40B4-BE49-F238E27FC236}">
                  <a16:creationId xmlns:a16="http://schemas.microsoft.com/office/drawing/2014/main" id="{AAB488E9-BEF0-45A0-837A-A3509E49A695}"/>
                </a:ext>
              </a:extLst>
            </p:cNvPr>
            <p:cNvSpPr txBox="1"/>
            <p:nvPr/>
          </p:nvSpPr>
          <p:spPr>
            <a:xfrm>
              <a:off x="6604393" y="5328739"/>
              <a:ext cx="3469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9</a:t>
              </a:r>
              <a:r>
                <a:rPr lang="fr-FR" baseline="30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ème</a:t>
              </a: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version (en développement)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  <p:sp>
          <p:nvSpPr>
            <p:cNvPr id="73" name="ZoneTexte 72">
              <a:extLst>
                <a:ext uri="{FF2B5EF4-FFF2-40B4-BE49-F238E27FC236}">
                  <a16:creationId xmlns:a16="http://schemas.microsoft.com/office/drawing/2014/main" id="{13546560-56B9-49D9-9FFA-966149AA0814}"/>
                </a:ext>
              </a:extLst>
            </p:cNvPr>
            <p:cNvSpPr txBox="1"/>
            <p:nvPr/>
          </p:nvSpPr>
          <p:spPr>
            <a:xfrm>
              <a:off x="1294412" y="5767847"/>
              <a:ext cx="8264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Utilisation des bibliothèques graphiques de « </a:t>
              </a:r>
              <a:r>
                <a:rPr lang="fr-FR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Roassal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»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74" name="ZoneTexte 73">
              <a:extLst>
                <a:ext uri="{FF2B5EF4-FFF2-40B4-BE49-F238E27FC236}">
                  <a16:creationId xmlns:a16="http://schemas.microsoft.com/office/drawing/2014/main" id="{31F0F719-3CDE-4363-BC5D-493204E2E488}"/>
                </a:ext>
              </a:extLst>
            </p:cNvPr>
            <p:cNvSpPr txBox="1"/>
            <p:nvPr/>
          </p:nvSpPr>
          <p:spPr>
            <a:xfrm>
              <a:off x="1329654" y="6152829"/>
              <a:ext cx="82647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Utilisation du </a:t>
              </a:r>
              <a:r>
                <a:rPr lang="fr-FR" i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Framework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« </a:t>
              </a:r>
              <a:r>
                <a:rPr lang="fr-FR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Spec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 » pour décrire les interfaces 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76" name="Espace réservé du numéro de diapositive 75">
            <a:extLst>
              <a:ext uri="{FF2B5EF4-FFF2-40B4-BE49-F238E27FC236}">
                <a16:creationId xmlns:a16="http://schemas.microsoft.com/office/drawing/2014/main" id="{8516980A-A409-4909-A671-FD5C34FB1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12</a:t>
            </a:fld>
            <a:endParaRPr lang="fr-FR" dirty="0"/>
          </a:p>
        </p:txBody>
      </p:sp>
      <p:grpSp>
        <p:nvGrpSpPr>
          <p:cNvPr id="80" name="Groupe 79">
            <a:extLst>
              <a:ext uri="{FF2B5EF4-FFF2-40B4-BE49-F238E27FC236}">
                <a16:creationId xmlns:a16="http://schemas.microsoft.com/office/drawing/2014/main" id="{CC8D72E7-8B14-40E2-941E-E6829FA6BE98}"/>
              </a:ext>
            </a:extLst>
          </p:cNvPr>
          <p:cNvGrpSpPr/>
          <p:nvPr/>
        </p:nvGrpSpPr>
        <p:grpSpPr>
          <a:xfrm>
            <a:off x="886256" y="1335687"/>
            <a:ext cx="3364941" cy="2312481"/>
            <a:chOff x="1046797" y="1689975"/>
            <a:chExt cx="3364941" cy="2312481"/>
          </a:xfrm>
        </p:grpSpPr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E3A70B29-76C9-4B96-8DDE-7F0D73CD65FC}"/>
                </a:ext>
              </a:extLst>
            </p:cNvPr>
            <p:cNvSpPr txBox="1"/>
            <p:nvPr/>
          </p:nvSpPr>
          <p:spPr>
            <a:xfrm>
              <a:off x="1601749" y="3356125"/>
              <a:ext cx="224980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Membres de </a:t>
              </a: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l’équipe</a:t>
              </a: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UX &amp; Prototypage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  <p:sp>
          <p:nvSpPr>
            <p:cNvPr id="77" name="ZoneTexte 76">
              <a:extLst>
                <a:ext uri="{FF2B5EF4-FFF2-40B4-BE49-F238E27FC236}">
                  <a16:creationId xmlns:a16="http://schemas.microsoft.com/office/drawing/2014/main" id="{837E9506-D93A-42F5-88A6-B9F726389AAF}"/>
                </a:ext>
              </a:extLst>
            </p:cNvPr>
            <p:cNvSpPr txBox="1"/>
            <p:nvPr/>
          </p:nvSpPr>
          <p:spPr>
            <a:xfrm>
              <a:off x="1046797" y="1689975"/>
              <a:ext cx="224980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Pour qui ?</a:t>
              </a:r>
              <a:endParaRPr lang="fr-FR" sz="2200" b="1" i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78" name="ZoneTexte 77">
              <a:extLst>
                <a:ext uri="{FF2B5EF4-FFF2-40B4-BE49-F238E27FC236}">
                  <a16:creationId xmlns:a16="http://schemas.microsoft.com/office/drawing/2014/main" id="{58A6DA38-FB21-43AB-B9A1-83D24C056D40}"/>
                </a:ext>
              </a:extLst>
            </p:cNvPr>
            <p:cNvSpPr txBox="1"/>
            <p:nvPr/>
          </p:nvSpPr>
          <p:spPr>
            <a:xfrm>
              <a:off x="1668780" y="2238611"/>
              <a:ext cx="2742958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Les </a:t>
              </a:r>
              <a:r>
                <a:rPr lang="fr-FR" sz="2000" b="1" dirty="0">
                  <a:solidFill>
                    <a:schemeClr val="bg1"/>
                  </a:solidFill>
                  <a:latin typeface="Calibri" panose="020F0502020204030204" pitchFamily="34" charset="0"/>
                </a:rPr>
                <a:t>utilisateurs</a:t>
              </a:r>
              <a:endParaRPr lang="fr-FR" sz="2000" b="1" dirty="0">
                <a:solidFill>
                  <a:schemeClr val="bg1"/>
                </a:solidFill>
              </a:endParaRPr>
            </a:p>
          </p:txBody>
        </p:sp>
        <p:cxnSp>
          <p:nvCxnSpPr>
            <p:cNvPr id="79" name="Connecteur droit avec flèche 78">
              <a:extLst>
                <a:ext uri="{FF2B5EF4-FFF2-40B4-BE49-F238E27FC236}">
                  <a16:creationId xmlns:a16="http://schemas.microsoft.com/office/drawing/2014/main" id="{A9303CE0-C299-43BA-B975-841BABA86709}"/>
                </a:ext>
              </a:extLst>
            </p:cNvPr>
            <p:cNvCxnSpPr>
              <a:cxnSpLocks/>
            </p:cNvCxnSpPr>
            <p:nvPr/>
          </p:nvCxnSpPr>
          <p:spPr>
            <a:xfrm>
              <a:off x="2479833" y="2752465"/>
              <a:ext cx="0" cy="58801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17688171-F545-4186-A227-9B69D7873A72}"/>
              </a:ext>
            </a:extLst>
          </p:cNvPr>
          <p:cNvGrpSpPr/>
          <p:nvPr/>
        </p:nvGrpSpPr>
        <p:grpSpPr>
          <a:xfrm>
            <a:off x="-696690" y="4861813"/>
            <a:ext cx="2618744" cy="2083270"/>
            <a:chOff x="-690737" y="4864655"/>
            <a:chExt cx="2618744" cy="2083270"/>
          </a:xfrm>
        </p:grpSpPr>
        <p:sp>
          <p:nvSpPr>
            <p:cNvPr id="35" name="Organigramme : Délai 34">
              <a:extLst>
                <a:ext uri="{FF2B5EF4-FFF2-40B4-BE49-F238E27FC236}">
                  <a16:creationId xmlns:a16="http://schemas.microsoft.com/office/drawing/2014/main" id="{7CC45707-977B-43D1-979F-C96EE43A360A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A9D1184F-38B5-4965-BBC4-693A7546F09A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37" name="Espace réservé du contenu 2">
                <a:extLst>
                  <a:ext uri="{FF2B5EF4-FFF2-40B4-BE49-F238E27FC236}">
                    <a16:creationId xmlns:a16="http://schemas.microsoft.com/office/drawing/2014/main" id="{8D5DB779-5D97-4CFC-86C8-B1D4AC40A7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8" name="Espace réservé du contenu 2">
                <a:extLst>
                  <a:ext uri="{FF2B5EF4-FFF2-40B4-BE49-F238E27FC236}">
                    <a16:creationId xmlns:a16="http://schemas.microsoft.com/office/drawing/2014/main" id="{056AB034-B2CD-4191-AF03-F8E2B8CA1EE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9" name="Espace réservé du contenu 2">
                <a:extLst>
                  <a:ext uri="{FF2B5EF4-FFF2-40B4-BE49-F238E27FC236}">
                    <a16:creationId xmlns:a16="http://schemas.microsoft.com/office/drawing/2014/main" id="{AD46259D-08A0-4385-8741-E4F8096A8AB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0" name="Espace réservé du contenu 2">
                <a:extLst>
                  <a:ext uri="{FF2B5EF4-FFF2-40B4-BE49-F238E27FC236}">
                    <a16:creationId xmlns:a16="http://schemas.microsoft.com/office/drawing/2014/main" id="{842A306C-C531-4EA8-9955-006FF4ED6C7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FCB98874-CA8C-4193-8AC9-11C9EC7C441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278" y="6383565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2" name="Espace réservé du contenu 2">
                <a:extLst>
                  <a:ext uri="{FF2B5EF4-FFF2-40B4-BE49-F238E27FC236}">
                    <a16:creationId xmlns:a16="http://schemas.microsoft.com/office/drawing/2014/main" id="{A45011EF-1AB3-4E01-A313-A5643CD5F15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0216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3C4E732-8F9F-40F7-B57E-1D940FED20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23" y="81931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Capture et analyse du besoin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4EB0B8-2798-4E6F-ABD7-37BEE9A09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13</a:t>
            </a:fld>
            <a:endParaRPr lang="fr-FR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8399EA2C-F08D-4F8D-8A4F-9E74FF2FC42E}"/>
              </a:ext>
            </a:extLst>
          </p:cNvPr>
          <p:cNvSpPr txBox="1"/>
          <p:nvPr/>
        </p:nvSpPr>
        <p:spPr>
          <a:xfrm>
            <a:off x="894248" y="1385689"/>
            <a:ext cx="92543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Élaboration d’un </a:t>
            </a:r>
            <a:r>
              <a:rPr lang="fr-F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questionnaire</a:t>
            </a:r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pour interviewer les utilisateurs</a:t>
            </a:r>
            <a:endParaRPr lang="fr-FR" b="1" i="1" dirty="0">
              <a:solidFill>
                <a:schemeClr val="bg1"/>
              </a:solidFill>
            </a:endParaRPr>
          </a:p>
        </p:txBody>
      </p: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F4856C4B-F0DB-4B89-B533-6FD066185CAB}"/>
              </a:ext>
            </a:extLst>
          </p:cNvPr>
          <p:cNvCxnSpPr>
            <a:cxnSpLocks/>
          </p:cNvCxnSpPr>
          <p:nvPr/>
        </p:nvCxnSpPr>
        <p:spPr>
          <a:xfrm>
            <a:off x="7373342" y="1611278"/>
            <a:ext cx="93535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7" name="ZoneTexte 6">
            <a:extLst>
              <a:ext uri="{FF2B5EF4-FFF2-40B4-BE49-F238E27FC236}">
                <a16:creationId xmlns:a16="http://schemas.microsoft.com/office/drawing/2014/main" id="{D3398AAB-2F93-4877-BFE8-0DEB98B2FF4B}"/>
              </a:ext>
            </a:extLst>
          </p:cNvPr>
          <p:cNvSpPr txBox="1"/>
          <p:nvPr/>
        </p:nvSpPr>
        <p:spPr>
          <a:xfrm>
            <a:off x="8228153" y="1426612"/>
            <a:ext cx="268804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Comprendre leur </a:t>
            </a:r>
            <a:r>
              <a:rPr lang="fr-F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besoin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09318E3-C172-4905-9BB1-BAF28310100D}"/>
              </a:ext>
            </a:extLst>
          </p:cNvPr>
          <p:cNvSpPr txBox="1"/>
          <p:nvPr/>
        </p:nvSpPr>
        <p:spPr>
          <a:xfrm>
            <a:off x="2901762" y="3175574"/>
            <a:ext cx="22014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prioriser les </a:t>
            </a:r>
            <a:r>
              <a:rPr lang="fr-F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tâches</a:t>
            </a:r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fr-FR" b="1" i="1" dirty="0">
              <a:solidFill>
                <a:schemeClr val="bg1"/>
              </a:solidFill>
            </a:endParaRP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6DD8C1C2-0BF2-4D63-9F4B-7748F583FC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341" r="5641" b="4"/>
          <a:stretch/>
        </p:blipFill>
        <p:spPr>
          <a:xfrm>
            <a:off x="7726748" y="2096766"/>
            <a:ext cx="4114530" cy="3900674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AFC316D7-DD55-4D55-94CD-2678F68992C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46" b="68956"/>
          <a:stretch/>
        </p:blipFill>
        <p:spPr bwMode="auto">
          <a:xfrm>
            <a:off x="3358975" y="4128619"/>
            <a:ext cx="4367773" cy="186666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D363C5F7-C99B-4606-80EA-0E7CBBA3DBA3}"/>
              </a:ext>
            </a:extLst>
          </p:cNvPr>
          <p:cNvSpPr txBox="1"/>
          <p:nvPr/>
        </p:nvSpPr>
        <p:spPr>
          <a:xfrm>
            <a:off x="894248" y="2073737"/>
            <a:ext cx="66277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</a:rPr>
              <a:t>Retranscription et analyse du besoin sous forme de </a:t>
            </a:r>
            <a:r>
              <a:rPr lang="fr-FR" b="1" dirty="0">
                <a:solidFill>
                  <a:schemeClr val="bg1"/>
                </a:solidFill>
                <a:latin typeface="Calibri" panose="020F0502020204030204" pitchFamily="34" charset="0"/>
              </a:rPr>
              <a:t>diagramme</a:t>
            </a:r>
            <a:endParaRPr lang="fr-FR" b="1" dirty="0">
              <a:solidFill>
                <a:schemeClr val="bg1"/>
              </a:solidFill>
            </a:endParaRPr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114F1421-40BC-4529-B346-DA57F78DE417}"/>
              </a:ext>
            </a:extLst>
          </p:cNvPr>
          <p:cNvCxnSpPr>
            <a:cxnSpLocks/>
          </p:cNvCxnSpPr>
          <p:nvPr/>
        </p:nvCxnSpPr>
        <p:spPr>
          <a:xfrm>
            <a:off x="3849009" y="2569273"/>
            <a:ext cx="0" cy="50943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076BBC8B-DE5F-4048-9697-A556EFC4A93E}"/>
              </a:ext>
            </a:extLst>
          </p:cNvPr>
          <p:cNvSpPr txBox="1"/>
          <p:nvPr/>
        </p:nvSpPr>
        <p:spPr>
          <a:xfrm>
            <a:off x="894248" y="3919988"/>
            <a:ext cx="28070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fr-FR" b="1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Visualisation</a:t>
            </a:r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endParaRPr lang="fr-FR" b="1" i="1" dirty="0">
              <a:solidFill>
                <a:schemeClr val="bg1"/>
              </a:solidFill>
            </a:endParaRPr>
          </a:p>
        </p:txBody>
      </p:sp>
      <p:cxnSp>
        <p:nvCxnSpPr>
          <p:cNvPr id="21" name="Connecteur droit avec flèche 20">
            <a:extLst>
              <a:ext uri="{FF2B5EF4-FFF2-40B4-BE49-F238E27FC236}">
                <a16:creationId xmlns:a16="http://schemas.microsoft.com/office/drawing/2014/main" id="{0075FC9C-DD84-4189-AC83-56516BA4D46B}"/>
              </a:ext>
            </a:extLst>
          </p:cNvPr>
          <p:cNvCxnSpPr>
            <a:cxnSpLocks/>
          </p:cNvCxnSpPr>
          <p:nvPr/>
        </p:nvCxnSpPr>
        <p:spPr>
          <a:xfrm>
            <a:off x="2429849" y="4321903"/>
            <a:ext cx="0" cy="50943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>
            <a:extLst>
              <a:ext uri="{FF2B5EF4-FFF2-40B4-BE49-F238E27FC236}">
                <a16:creationId xmlns:a16="http://schemas.microsoft.com/office/drawing/2014/main" id="{24CC0BF8-A69A-4F7B-8439-B2F8107167DC}"/>
              </a:ext>
            </a:extLst>
          </p:cNvPr>
          <p:cNvSpPr txBox="1"/>
          <p:nvPr/>
        </p:nvSpPr>
        <p:spPr>
          <a:xfrm>
            <a:off x="1983014" y="4904749"/>
            <a:ext cx="1224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Besoin primaire</a:t>
            </a:r>
            <a:endParaRPr lang="fr-FR" b="1" i="1" dirty="0">
              <a:solidFill>
                <a:schemeClr val="bg1"/>
              </a:solidFill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92391A2D-F7FF-451A-900B-E2DF645C8088}"/>
              </a:ext>
            </a:extLst>
          </p:cNvPr>
          <p:cNvSpPr txBox="1"/>
          <p:nvPr/>
        </p:nvSpPr>
        <p:spPr>
          <a:xfrm>
            <a:off x="6480004" y="6093806"/>
            <a:ext cx="320297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6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Diagramme : analyse du besoin</a:t>
            </a:r>
            <a:endParaRPr lang="fr-FR" sz="1600" b="1" i="1" dirty="0">
              <a:solidFill>
                <a:schemeClr val="bg1"/>
              </a:solidFill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5CB5E48-3575-4F87-945E-F850E8EA95D7}"/>
              </a:ext>
            </a:extLst>
          </p:cNvPr>
          <p:cNvGrpSpPr/>
          <p:nvPr/>
        </p:nvGrpSpPr>
        <p:grpSpPr>
          <a:xfrm>
            <a:off x="-698867" y="4861813"/>
            <a:ext cx="2618744" cy="2083270"/>
            <a:chOff x="-690737" y="4864655"/>
            <a:chExt cx="2618744" cy="2083270"/>
          </a:xfrm>
        </p:grpSpPr>
        <p:sp>
          <p:nvSpPr>
            <p:cNvPr id="25" name="Organigramme : Délai 24">
              <a:extLst>
                <a:ext uri="{FF2B5EF4-FFF2-40B4-BE49-F238E27FC236}">
                  <a16:creationId xmlns:a16="http://schemas.microsoft.com/office/drawing/2014/main" id="{0B414986-41D6-45F6-AD92-93E347845052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C13B03F7-6E3E-4C14-A504-73264955C5D1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27" name="Espace réservé du contenu 2">
                <a:extLst>
                  <a:ext uri="{FF2B5EF4-FFF2-40B4-BE49-F238E27FC236}">
                    <a16:creationId xmlns:a16="http://schemas.microsoft.com/office/drawing/2014/main" id="{D1931877-7C21-4B96-A397-557D3859537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86ECCFA2-6ED5-4EC9-B922-95F7691074D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7" name="Espace réservé du contenu 2">
                <a:extLst>
                  <a:ext uri="{FF2B5EF4-FFF2-40B4-BE49-F238E27FC236}">
                    <a16:creationId xmlns:a16="http://schemas.microsoft.com/office/drawing/2014/main" id="{FAC40BA1-FAA4-43E9-BC7A-CF492EBC8C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8" name="Espace réservé du contenu 2">
                <a:extLst>
                  <a:ext uri="{FF2B5EF4-FFF2-40B4-BE49-F238E27FC236}">
                    <a16:creationId xmlns:a16="http://schemas.microsoft.com/office/drawing/2014/main" id="{A08B63ED-34E2-4D27-B0AC-26A8CCDE163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39" name="Espace réservé du contenu 2">
                <a:extLst>
                  <a:ext uri="{FF2B5EF4-FFF2-40B4-BE49-F238E27FC236}">
                    <a16:creationId xmlns:a16="http://schemas.microsoft.com/office/drawing/2014/main" id="{54F719E7-6C57-4D3E-9FFD-31E9C9DA008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278" y="6383565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0" name="Espace réservé du contenu 2">
                <a:extLst>
                  <a:ext uri="{FF2B5EF4-FFF2-40B4-BE49-F238E27FC236}">
                    <a16:creationId xmlns:a16="http://schemas.microsoft.com/office/drawing/2014/main" id="{AE17E2CA-33DF-48B8-82B4-D4ABBB019A9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457591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7" grpId="0"/>
      <p:bldP spid="20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Groupe 31">
            <a:extLst>
              <a:ext uri="{FF2B5EF4-FFF2-40B4-BE49-F238E27FC236}">
                <a16:creationId xmlns:a16="http://schemas.microsoft.com/office/drawing/2014/main" id="{823149CB-8F77-43AF-95D6-1F6F05812D28}"/>
              </a:ext>
            </a:extLst>
          </p:cNvPr>
          <p:cNvGrpSpPr/>
          <p:nvPr/>
        </p:nvGrpSpPr>
        <p:grpSpPr>
          <a:xfrm>
            <a:off x="-680046" y="4858757"/>
            <a:ext cx="2618744" cy="2083270"/>
            <a:chOff x="-690737" y="4864655"/>
            <a:chExt cx="2618744" cy="2083270"/>
          </a:xfrm>
        </p:grpSpPr>
        <p:sp>
          <p:nvSpPr>
            <p:cNvPr id="33" name="Organigramme : Délai 32">
              <a:extLst>
                <a:ext uri="{FF2B5EF4-FFF2-40B4-BE49-F238E27FC236}">
                  <a16:creationId xmlns:a16="http://schemas.microsoft.com/office/drawing/2014/main" id="{FE0B375C-FF28-4DF8-A6C2-E4B81B717327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5" name="Groupe 34">
              <a:extLst>
                <a:ext uri="{FF2B5EF4-FFF2-40B4-BE49-F238E27FC236}">
                  <a16:creationId xmlns:a16="http://schemas.microsoft.com/office/drawing/2014/main" id="{4B96BB3F-C2BC-415E-9665-17293372557A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E9F3C1A1-37C8-4FE3-B3D5-41FD19D32A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B69FBCAD-6A5C-47E3-B78B-F82BDE8C749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46" name="Espace réservé du contenu 2">
                <a:extLst>
                  <a:ext uri="{FF2B5EF4-FFF2-40B4-BE49-F238E27FC236}">
                    <a16:creationId xmlns:a16="http://schemas.microsoft.com/office/drawing/2014/main" id="{02A9EF98-48C8-40A8-9D5E-0EBAA21EF6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7" name="Espace réservé du contenu 2">
                <a:extLst>
                  <a:ext uri="{FF2B5EF4-FFF2-40B4-BE49-F238E27FC236}">
                    <a16:creationId xmlns:a16="http://schemas.microsoft.com/office/drawing/2014/main" id="{2DAD0EA8-4191-4D8E-A42B-C44EA826D31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8" name="Espace réservé du contenu 2">
                <a:extLst>
                  <a:ext uri="{FF2B5EF4-FFF2-40B4-BE49-F238E27FC236}">
                    <a16:creationId xmlns:a16="http://schemas.microsoft.com/office/drawing/2014/main" id="{B807F0FA-922D-4F9B-A1B6-B9BCB3F9F76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278" y="6383565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9" name="Espace réservé du contenu 2">
                <a:extLst>
                  <a:ext uri="{FF2B5EF4-FFF2-40B4-BE49-F238E27FC236}">
                    <a16:creationId xmlns:a16="http://schemas.microsoft.com/office/drawing/2014/main" id="{8598D7BE-3BDE-49C9-9773-517B103AEC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80665FA9-1FF8-47D9-9EAB-3B5D0E2FF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Maquettage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B99566A-6B84-440C-A4FE-14D8F63198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14</a:t>
            </a:fld>
            <a:endParaRPr lang="fr-FR"/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51D8A5E7-1C44-49E4-8608-7B108DFA477D}"/>
              </a:ext>
            </a:extLst>
          </p:cNvPr>
          <p:cNvGrpSpPr/>
          <p:nvPr/>
        </p:nvGrpSpPr>
        <p:grpSpPr>
          <a:xfrm>
            <a:off x="838200" y="3465422"/>
            <a:ext cx="12571995" cy="1246826"/>
            <a:chOff x="838200" y="2504188"/>
            <a:chExt cx="12571995" cy="1246826"/>
          </a:xfrm>
        </p:grpSpPr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CB71F269-5071-4667-AFB0-92206C50BA33}"/>
                </a:ext>
              </a:extLst>
            </p:cNvPr>
            <p:cNvSpPr txBox="1"/>
            <p:nvPr/>
          </p:nvSpPr>
          <p:spPr>
            <a:xfrm>
              <a:off x="838200" y="2504188"/>
              <a:ext cx="925431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É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tape 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importante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au sein du projet</a:t>
              </a:r>
              <a:endParaRPr lang="fr-FR" b="1" i="1" dirty="0">
                <a:solidFill>
                  <a:schemeClr val="bg1"/>
                </a:solidFill>
              </a:endParaRP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B06B3CAF-1AD0-4322-9FBE-1EC0E383EFE8}"/>
                </a:ext>
              </a:extLst>
            </p:cNvPr>
            <p:cNvSpPr txBox="1"/>
            <p:nvPr/>
          </p:nvSpPr>
          <p:spPr>
            <a:xfrm>
              <a:off x="2415625" y="2930724"/>
              <a:ext cx="10994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R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etranscrire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le 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besoin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visuellement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3D908B1-A2A8-48E8-9F96-3A04571261D0}"/>
                </a:ext>
              </a:extLst>
            </p:cNvPr>
            <p:cNvSpPr txBox="1"/>
            <p:nvPr/>
          </p:nvSpPr>
          <p:spPr>
            <a:xfrm>
              <a:off x="2415625" y="3381682"/>
              <a:ext cx="109945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Intermédiaire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entre la compréhension du 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besoin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et le 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développement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0754F65C-CFBC-4369-9253-4C6F057BC6D6}"/>
              </a:ext>
            </a:extLst>
          </p:cNvPr>
          <p:cNvGrpSpPr/>
          <p:nvPr/>
        </p:nvGrpSpPr>
        <p:grpSpPr>
          <a:xfrm>
            <a:off x="1035444" y="1507418"/>
            <a:ext cx="9687715" cy="1714739"/>
            <a:chOff x="1035444" y="1507418"/>
            <a:chExt cx="9687715" cy="1714739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186A48C0-A9F2-4A94-B92A-5A1B75EE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5104" y="1507418"/>
              <a:ext cx="1648055" cy="1714739"/>
            </a:xfrm>
            <a:prstGeom prst="rect">
              <a:avLst/>
            </a:prstGeom>
          </p:spPr>
        </p:pic>
        <p:grpSp>
          <p:nvGrpSpPr>
            <p:cNvPr id="27" name="Groupe 26">
              <a:extLst>
                <a:ext uri="{FF2B5EF4-FFF2-40B4-BE49-F238E27FC236}">
                  <a16:creationId xmlns:a16="http://schemas.microsoft.com/office/drawing/2014/main" id="{0564D1DD-7DC2-44A5-BB88-EC7C777FE9AB}"/>
                </a:ext>
              </a:extLst>
            </p:cNvPr>
            <p:cNvGrpSpPr/>
            <p:nvPr/>
          </p:nvGrpSpPr>
          <p:grpSpPr>
            <a:xfrm>
              <a:off x="1035444" y="1819804"/>
              <a:ext cx="9254319" cy="747842"/>
              <a:chOff x="1035444" y="2420479"/>
              <a:chExt cx="9254319" cy="747842"/>
            </a:xfrm>
          </p:grpSpPr>
          <p:sp>
            <p:nvSpPr>
              <p:cNvPr id="28" name="ZoneTexte 27">
                <a:extLst>
                  <a:ext uri="{FF2B5EF4-FFF2-40B4-BE49-F238E27FC236}">
                    <a16:creationId xmlns:a16="http://schemas.microsoft.com/office/drawing/2014/main" id="{2DFB441B-D1D1-473E-8D2F-E1C6101DA98F}"/>
                  </a:ext>
                </a:extLst>
              </p:cNvPr>
              <p:cNvSpPr txBox="1"/>
              <p:nvPr/>
            </p:nvSpPr>
            <p:spPr>
              <a:xfrm>
                <a:off x="1035444" y="2420479"/>
                <a:ext cx="925431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Élaboration de plusieurs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maquettes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avec le logiciel </a:t>
                </a:r>
                <a:r>
                  <a:rPr lang="fr-FR" i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Pencil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  <p:cxnSp>
            <p:nvCxnSpPr>
              <p:cNvPr id="29" name="Connecteur droit avec flèche 28">
                <a:extLst>
                  <a:ext uri="{FF2B5EF4-FFF2-40B4-BE49-F238E27FC236}">
                    <a16:creationId xmlns:a16="http://schemas.microsoft.com/office/drawing/2014/main" id="{1A7EA258-DEE3-4228-BD72-DBF5AF23346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75070" y="2983655"/>
                <a:ext cx="935355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0" name="ZoneTexte 29">
                <a:extLst>
                  <a:ext uri="{FF2B5EF4-FFF2-40B4-BE49-F238E27FC236}">
                    <a16:creationId xmlns:a16="http://schemas.microsoft.com/office/drawing/2014/main" id="{5F1CFDA3-ABDA-48A4-A98F-299A6FA6B345}"/>
                  </a:ext>
                </a:extLst>
              </p:cNvPr>
              <p:cNvSpPr txBox="1"/>
              <p:nvPr/>
            </p:nvSpPr>
            <p:spPr>
              <a:xfrm>
                <a:off x="3478888" y="2798989"/>
                <a:ext cx="530718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b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Améliorations</a:t>
                </a:r>
                <a:r>
                  <a:rPr lang="fr-FR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suites aux remarques des utilisateurs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3ED380E8-03BA-4F54-8724-AED1B9063322}"/>
              </a:ext>
            </a:extLst>
          </p:cNvPr>
          <p:cNvGrpSpPr/>
          <p:nvPr/>
        </p:nvGrpSpPr>
        <p:grpSpPr>
          <a:xfrm>
            <a:off x="0" y="760"/>
            <a:ext cx="12192000" cy="6858000"/>
            <a:chOff x="1447800" y="511629"/>
            <a:chExt cx="9459686" cy="569322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2E96FC7E-E7D8-40A1-ADA2-BDF01B387BEB}"/>
                </a:ext>
              </a:extLst>
            </p:cNvPr>
            <p:cNvSpPr/>
            <p:nvPr/>
          </p:nvSpPr>
          <p:spPr>
            <a:xfrm>
              <a:off x="1447800" y="511629"/>
              <a:ext cx="9459686" cy="569322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274FDFBA-E7AD-44D3-8CF2-A6BED1870A80}"/>
                </a:ext>
              </a:extLst>
            </p:cNvPr>
            <p:cNvGrpSpPr/>
            <p:nvPr/>
          </p:nvGrpSpPr>
          <p:grpSpPr>
            <a:xfrm>
              <a:off x="1649730" y="757238"/>
              <a:ext cx="8892540" cy="5343525"/>
              <a:chOff x="0" y="0"/>
              <a:chExt cx="8892540" cy="5343525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2C061242-3A88-40E0-BADD-9F522F9784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8892540" cy="5001895"/>
              </a:xfrm>
              <a:prstGeom prst="rect">
                <a:avLst/>
              </a:prstGeom>
            </p:spPr>
          </p:pic>
          <p:sp>
            <p:nvSpPr>
              <p:cNvPr id="7" name="Zone de texte 225">
                <a:extLst>
                  <a:ext uri="{FF2B5EF4-FFF2-40B4-BE49-F238E27FC236}">
                    <a16:creationId xmlns:a16="http://schemas.microsoft.com/office/drawing/2014/main" id="{0462FF60-B915-4A2C-ADF4-76FF6FB60055}"/>
                  </a:ext>
                </a:extLst>
              </p:cNvPr>
              <p:cNvSpPr txBox="1"/>
              <p:nvPr/>
            </p:nvSpPr>
            <p:spPr>
              <a:xfrm>
                <a:off x="0" y="5061585"/>
                <a:ext cx="8892540" cy="28194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1000" i="1" u="sng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</a:t>
                </a:r>
                <a:r>
                  <a:rPr lang="fr-FR" sz="10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21 : Première maquette de l'outil</a:t>
                </a:r>
                <a:endPara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DF0A269B-461C-4C7D-B7EF-EF70F1CE0B01}"/>
              </a:ext>
            </a:extLst>
          </p:cNvPr>
          <p:cNvGrpSpPr/>
          <p:nvPr/>
        </p:nvGrpSpPr>
        <p:grpSpPr>
          <a:xfrm>
            <a:off x="7003" y="0"/>
            <a:ext cx="12311743" cy="7227297"/>
            <a:chOff x="-1469572" y="1622794"/>
            <a:chExt cx="9204897" cy="5757720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B49B43C5-7729-49A9-A3D9-C908AD1CC472}"/>
                </a:ext>
              </a:extLst>
            </p:cNvPr>
            <p:cNvSpPr/>
            <p:nvPr/>
          </p:nvSpPr>
          <p:spPr>
            <a:xfrm>
              <a:off x="-1469572" y="1622794"/>
              <a:ext cx="9130129" cy="575772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52A2D151-8CF4-47A4-AF84-8FBBD5C56B9E}"/>
                </a:ext>
              </a:extLst>
            </p:cNvPr>
            <p:cNvGrpSpPr/>
            <p:nvPr/>
          </p:nvGrpSpPr>
          <p:grpSpPr>
            <a:xfrm>
              <a:off x="-1231510" y="1762590"/>
              <a:ext cx="8966835" cy="5428615"/>
              <a:chOff x="0" y="0"/>
              <a:chExt cx="8967311" cy="5428615"/>
            </a:xfrm>
          </p:grpSpPr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DCB00D02-FDDF-4766-A89F-B5AB7DB8C4A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0" y="0"/>
                <a:ext cx="8892540" cy="5008880"/>
              </a:xfrm>
              <a:prstGeom prst="rect">
                <a:avLst/>
              </a:prstGeom>
            </p:spPr>
          </p:pic>
          <p:sp>
            <p:nvSpPr>
              <p:cNvPr id="16" name="Zone de texte 47">
                <a:extLst>
                  <a:ext uri="{FF2B5EF4-FFF2-40B4-BE49-F238E27FC236}">
                    <a16:creationId xmlns:a16="http://schemas.microsoft.com/office/drawing/2014/main" id="{765589CF-7C03-44A6-9CA1-F5D77E59839A}"/>
                  </a:ext>
                </a:extLst>
              </p:cNvPr>
              <p:cNvSpPr txBox="1"/>
              <p:nvPr/>
            </p:nvSpPr>
            <p:spPr>
              <a:xfrm>
                <a:off x="75406" y="5146675"/>
                <a:ext cx="8891905" cy="281940"/>
              </a:xfrm>
              <a:prstGeom prst="rect">
                <a:avLst/>
              </a:prstGeom>
              <a:solidFill>
                <a:prstClr val="white"/>
              </a:solidFill>
              <a:ln>
                <a:noFill/>
              </a:ln>
            </p:spPr>
            <p:txBody>
              <a:bodyPr rot="0" spcFirstLastPara="0" vert="horz" wrap="square" lIns="0" tIns="0" rIns="0" bIns="0" numCol="1" spcCol="0" rtlCol="0" fromWordArt="0" anchor="t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>
                  <a:spcAft>
                    <a:spcPts val="1000"/>
                  </a:spcAft>
                </a:pPr>
                <a:r>
                  <a:rPr lang="fr-FR" sz="1000" i="1" u="sng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Figure </a:t>
                </a:r>
                <a:r>
                  <a:rPr lang="fr-FR" sz="1000" i="1">
                    <a:solidFill>
                      <a:srgbClr val="44546A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22 : Deuxième maquette des composants</a:t>
                </a:r>
                <a:endParaRPr lang="fr-FR" sz="900" i="1">
                  <a:solidFill>
                    <a:srgbClr val="44546A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566911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977658B-F1FA-46E8-801D-90F17559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Démonstration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8D0E5C8-5737-4309-8BDC-D86B6A60A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15</a:t>
            </a:fld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258281F1-B5F5-4C05-801B-57E3C22781DE}"/>
              </a:ext>
            </a:extLst>
          </p:cNvPr>
          <p:cNvGrpSpPr/>
          <p:nvPr/>
        </p:nvGrpSpPr>
        <p:grpSpPr>
          <a:xfrm>
            <a:off x="1407425" y="3571788"/>
            <a:ext cx="9254319" cy="824925"/>
            <a:chOff x="926904" y="3266389"/>
            <a:chExt cx="9254319" cy="824925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7BFA303D-EBB4-4939-8AA1-E5F9CEB097EE}"/>
                </a:ext>
              </a:extLst>
            </p:cNvPr>
            <p:cNvSpPr txBox="1"/>
            <p:nvPr/>
          </p:nvSpPr>
          <p:spPr>
            <a:xfrm>
              <a:off x="926904" y="3266389"/>
              <a:ext cx="92543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M</a:t>
              </a:r>
              <a:r>
                <a:rPr lang="fr-FR" sz="2000" dirty="0">
                  <a:solidFill>
                    <a:schemeClr val="accent4">
                      <a:lumMod val="20000"/>
                      <a:lumOff val="80000"/>
                    </a:schemeClr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agasin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: fournit un service (les articles)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F90F9DEB-7BEE-4079-B85E-FE29F96AEF39}"/>
                </a:ext>
              </a:extLst>
            </p:cNvPr>
            <p:cNvSpPr txBox="1"/>
            <p:nvPr/>
          </p:nvSpPr>
          <p:spPr>
            <a:xfrm>
              <a:off x="926904" y="3691204"/>
              <a:ext cx="92543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Client</a:t>
              </a:r>
              <a:r>
                <a:rPr lang="fr-FR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: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utilise le service fourni par le magasin (achat d’un article)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1554D82D-DBA2-450C-B137-40B11E2F08EA}"/>
              </a:ext>
            </a:extLst>
          </p:cNvPr>
          <p:cNvGrpSpPr/>
          <p:nvPr/>
        </p:nvGrpSpPr>
        <p:grpSpPr>
          <a:xfrm>
            <a:off x="1407424" y="1637103"/>
            <a:ext cx="9254319" cy="1305697"/>
            <a:chOff x="865489" y="1535372"/>
            <a:chExt cx="9254319" cy="1305697"/>
          </a:xfrm>
        </p:grpSpPr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CFC75051-C088-4091-8FC5-92789601595E}"/>
                </a:ext>
              </a:extLst>
            </p:cNvPr>
            <p:cNvSpPr txBox="1"/>
            <p:nvPr/>
          </p:nvSpPr>
          <p:spPr>
            <a:xfrm>
              <a:off x="1571596" y="2440959"/>
              <a:ext cx="20340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Customer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B2846EF5-B653-489E-9DE5-60CF3400899E}"/>
                </a:ext>
              </a:extLst>
            </p:cNvPr>
            <p:cNvSpPr txBox="1"/>
            <p:nvPr/>
          </p:nvSpPr>
          <p:spPr>
            <a:xfrm>
              <a:off x="3723899" y="2020854"/>
              <a:ext cx="28722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latin typeface="Calibri" panose="020F0502020204030204" pitchFamily="34" charset="0"/>
                </a:rPr>
                <a:t>Vente d’articles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5030006D-D2F4-4B78-8A54-9BF88B8969C7}"/>
                </a:ext>
              </a:extLst>
            </p:cNvPr>
            <p:cNvSpPr txBox="1"/>
            <p:nvPr/>
          </p:nvSpPr>
          <p:spPr>
            <a:xfrm>
              <a:off x="4307700" y="2430352"/>
              <a:ext cx="287221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Achat d’un article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1" name="Connecteur droit avec flèche 10">
              <a:extLst>
                <a:ext uri="{FF2B5EF4-FFF2-40B4-BE49-F238E27FC236}">
                  <a16:creationId xmlns:a16="http://schemas.microsoft.com/office/drawing/2014/main" id="{A718E6FB-7A44-408F-B9D8-59516C69A1BC}"/>
                </a:ext>
              </a:extLst>
            </p:cNvPr>
            <p:cNvCxnSpPr>
              <a:cxnSpLocks/>
            </p:cNvCxnSpPr>
            <p:nvPr/>
          </p:nvCxnSpPr>
          <p:spPr>
            <a:xfrm>
              <a:off x="3190023" y="2647383"/>
              <a:ext cx="93535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AD13D914-1AEF-47FC-8C79-6E1B7E5A9DBD}"/>
                </a:ext>
              </a:extLst>
            </p:cNvPr>
            <p:cNvSpPr txBox="1"/>
            <p:nvPr/>
          </p:nvSpPr>
          <p:spPr>
            <a:xfrm>
              <a:off x="865489" y="1535372"/>
              <a:ext cx="92543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Création de 2 composants :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D563BB9F-B299-4C69-82A6-257BFBA7FCC5}"/>
                </a:ext>
              </a:extLst>
            </p:cNvPr>
            <p:cNvSpPr txBox="1"/>
            <p:nvPr/>
          </p:nvSpPr>
          <p:spPr>
            <a:xfrm>
              <a:off x="1571597" y="2045581"/>
              <a:ext cx="203400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Shop</a:t>
              </a:r>
              <a:endParaRPr lang="fr-FR" sz="2000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16" name="Connecteur droit avec flèche 15">
              <a:extLst>
                <a:ext uri="{FF2B5EF4-FFF2-40B4-BE49-F238E27FC236}">
                  <a16:creationId xmlns:a16="http://schemas.microsoft.com/office/drawing/2014/main" id="{43717AC1-9AE8-4064-A4D5-24D056719268}"/>
                </a:ext>
              </a:extLst>
            </p:cNvPr>
            <p:cNvCxnSpPr>
              <a:cxnSpLocks/>
            </p:cNvCxnSpPr>
            <p:nvPr/>
          </p:nvCxnSpPr>
          <p:spPr>
            <a:xfrm>
              <a:off x="2670250" y="2245636"/>
              <a:ext cx="93535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7" name="Groupe 26">
            <a:extLst>
              <a:ext uri="{FF2B5EF4-FFF2-40B4-BE49-F238E27FC236}">
                <a16:creationId xmlns:a16="http://schemas.microsoft.com/office/drawing/2014/main" id="{12C00D19-2711-44A4-8C91-65F7533FDECA}"/>
              </a:ext>
            </a:extLst>
          </p:cNvPr>
          <p:cNvGrpSpPr/>
          <p:nvPr/>
        </p:nvGrpSpPr>
        <p:grpSpPr>
          <a:xfrm>
            <a:off x="-696690" y="4851268"/>
            <a:ext cx="2618744" cy="2083270"/>
            <a:chOff x="-690737" y="4864655"/>
            <a:chExt cx="2618744" cy="2083270"/>
          </a:xfrm>
        </p:grpSpPr>
        <p:sp>
          <p:nvSpPr>
            <p:cNvPr id="28" name="Organigramme : Délai 27">
              <a:extLst>
                <a:ext uri="{FF2B5EF4-FFF2-40B4-BE49-F238E27FC236}">
                  <a16:creationId xmlns:a16="http://schemas.microsoft.com/office/drawing/2014/main" id="{5C6B1168-2DDE-4172-A4F9-B36C40DD7602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9" name="Groupe 28">
              <a:extLst>
                <a:ext uri="{FF2B5EF4-FFF2-40B4-BE49-F238E27FC236}">
                  <a16:creationId xmlns:a16="http://schemas.microsoft.com/office/drawing/2014/main" id="{654E21EC-C077-471B-9077-CFA6FC7B758D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60B40D9E-C8D6-4945-8F1A-FCCC608505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6EB3DF5E-DE91-4E6E-861A-7AE666F320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8350267A-EE79-4D5F-8B3D-59B11BD6C1A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3" name="Espace réservé du contenu 2">
                <a:extLst>
                  <a:ext uri="{FF2B5EF4-FFF2-40B4-BE49-F238E27FC236}">
                    <a16:creationId xmlns:a16="http://schemas.microsoft.com/office/drawing/2014/main" id="{60858F6C-2DA8-4AB3-8277-0D63900B1C9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34" name="Espace réservé du contenu 2">
                <a:extLst>
                  <a:ext uri="{FF2B5EF4-FFF2-40B4-BE49-F238E27FC236}">
                    <a16:creationId xmlns:a16="http://schemas.microsoft.com/office/drawing/2014/main" id="{B0168C37-D497-449C-87C3-B69F27CA89F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4278" y="6383565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35" name="Espace réservé du contenu 2">
                <a:extLst>
                  <a:ext uri="{FF2B5EF4-FFF2-40B4-BE49-F238E27FC236}">
                    <a16:creationId xmlns:a16="http://schemas.microsoft.com/office/drawing/2014/main" id="{3834CF07-F14A-4EC3-9BA1-50213D843AA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01849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0313470-111A-4F90-90B5-C84A461CA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16</a:t>
            </a:fld>
            <a:endParaRPr lang="fr-FR"/>
          </a:p>
        </p:txBody>
      </p:sp>
      <p:pic>
        <p:nvPicPr>
          <p:cNvPr id="2" name="video_1_actu">
            <a:hlinkClick r:id="" action="ppaction://media"/>
            <a:extLst>
              <a:ext uri="{FF2B5EF4-FFF2-40B4-BE49-F238E27FC236}">
                <a16:creationId xmlns:a16="http://schemas.microsoft.com/office/drawing/2014/main" id="{B8C9058D-7889-4B92-A1C0-792A6CE1E36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525"/>
            <a:ext cx="12192000" cy="62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17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7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4DC3A94-65B5-4C3B-BEDA-3F870C9D5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17</a:t>
            </a:fld>
            <a:endParaRPr lang="fr-FR"/>
          </a:p>
        </p:txBody>
      </p:sp>
      <p:pic>
        <p:nvPicPr>
          <p:cNvPr id="2" name="video_2_actu">
            <a:hlinkClick r:id="" action="ppaction://media"/>
            <a:extLst>
              <a:ext uri="{FF2B5EF4-FFF2-40B4-BE49-F238E27FC236}">
                <a16:creationId xmlns:a16="http://schemas.microsoft.com/office/drawing/2014/main" id="{3E750C7C-18EE-4229-9E68-A0D1895E92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525"/>
            <a:ext cx="12192000" cy="62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786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45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1DDD7EA-07E8-43F3-8FE0-7B092F604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18</a:t>
            </a:fld>
            <a:endParaRPr lang="fr-FR"/>
          </a:p>
        </p:txBody>
      </p:sp>
      <p:pic>
        <p:nvPicPr>
          <p:cNvPr id="2" name="video_3_actu">
            <a:hlinkClick r:id="" action="ppaction://media"/>
            <a:extLst>
              <a:ext uri="{FF2B5EF4-FFF2-40B4-BE49-F238E27FC236}">
                <a16:creationId xmlns:a16="http://schemas.microsoft.com/office/drawing/2014/main" id="{C83DA31D-0ABB-4514-B5C2-31400E3967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36525"/>
            <a:ext cx="12192000" cy="6226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4141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40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276D24B-9FA6-4D1C-8D36-2869B6C27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Bilan pour l’entreprise</a:t>
            </a:r>
          </a:p>
        </p:txBody>
      </p: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452F2E5D-0D21-4F55-9896-E49BF14F35D3}"/>
              </a:ext>
            </a:extLst>
          </p:cNvPr>
          <p:cNvGrpSpPr/>
          <p:nvPr/>
        </p:nvGrpSpPr>
        <p:grpSpPr>
          <a:xfrm>
            <a:off x="604560" y="1566563"/>
            <a:ext cx="9672652" cy="2771909"/>
            <a:chOff x="1199197" y="1875100"/>
            <a:chExt cx="9672652" cy="2771909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4C651E5C-0C2B-4AAC-95EF-03EB08279EA6}"/>
                </a:ext>
              </a:extLst>
            </p:cNvPr>
            <p:cNvSpPr txBox="1"/>
            <p:nvPr/>
          </p:nvSpPr>
          <p:spPr>
            <a:xfrm>
              <a:off x="1468840" y="2305987"/>
              <a:ext cx="9254319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b="1" dirty="0">
                  <a:solidFill>
                    <a:schemeClr val="bg1"/>
                  </a:solidFill>
                </a:rPr>
                <a:t>É</a:t>
              </a:r>
              <a:r>
                <a:rPr lang="fr-FR" b="1" dirty="0">
                  <a:solidFill>
                    <a:schemeClr val="bg1"/>
                  </a:solidFill>
                  <a:effectLst/>
                  <a:ea typeface="Calibri" panose="020F0502020204030204" pitchFamily="34" charset="0"/>
                </a:rPr>
                <a:t>valuation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du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temps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de prise en main et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d’appropriation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des outils internes 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de l’entreprise sur des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profils de développeurs externes </a:t>
              </a:r>
              <a:endParaRPr lang="fr-FR" b="1" i="1" dirty="0">
                <a:solidFill>
                  <a:schemeClr val="bg1"/>
                </a:solidFill>
              </a:endParaRP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1D1EDC09-D544-461B-B79C-C86614302500}"/>
                </a:ext>
              </a:extLst>
            </p:cNvPr>
            <p:cNvSpPr txBox="1"/>
            <p:nvPr/>
          </p:nvSpPr>
          <p:spPr>
            <a:xfrm>
              <a:off x="1494240" y="3062718"/>
              <a:ext cx="609600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M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igrer progressivement de </a:t>
              </a:r>
              <a:r>
                <a:rPr lang="fr-FR" sz="1800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Smock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1 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vers </a:t>
              </a:r>
              <a:r>
                <a:rPr lang="fr-FR" sz="1800" b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Smock</a:t>
              </a:r>
              <a:r>
                <a:rPr lang="fr-FR" sz="18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2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cxnSp>
          <p:nvCxnSpPr>
            <p:cNvPr id="17" name="Connecteur droit avec flèche 16">
              <a:extLst>
                <a:ext uri="{FF2B5EF4-FFF2-40B4-BE49-F238E27FC236}">
                  <a16:creationId xmlns:a16="http://schemas.microsoft.com/office/drawing/2014/main" id="{AADB742B-63D4-49E8-A2BC-2EAF5345B0D9}"/>
                </a:ext>
              </a:extLst>
            </p:cNvPr>
            <p:cNvCxnSpPr>
              <a:cxnSpLocks/>
            </p:cNvCxnSpPr>
            <p:nvPr/>
          </p:nvCxnSpPr>
          <p:spPr>
            <a:xfrm>
              <a:off x="6654885" y="3247384"/>
              <a:ext cx="93535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5F0049CC-5400-4864-A338-71AE1DE91668}"/>
                </a:ext>
              </a:extLst>
            </p:cNvPr>
            <p:cNvSpPr txBox="1"/>
            <p:nvPr/>
          </p:nvSpPr>
          <p:spPr>
            <a:xfrm>
              <a:off x="7705639" y="3062718"/>
              <a:ext cx="268804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b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VisualWorks</a:t>
              </a: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vers </a:t>
              </a:r>
              <a:r>
                <a:rPr lang="fr-FR" b="1" dirty="0" err="1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Pharo</a:t>
              </a:r>
              <a:endParaRPr lang="fr-FR" b="1" dirty="0">
                <a:solidFill>
                  <a:schemeClr val="bg1"/>
                </a:solidFill>
              </a:endParaRPr>
            </a:p>
          </p:txBody>
        </p:sp>
        <p:cxnSp>
          <p:nvCxnSpPr>
            <p:cNvPr id="19" name="Connecteur droit avec flèche 18">
              <a:extLst>
                <a:ext uri="{FF2B5EF4-FFF2-40B4-BE49-F238E27FC236}">
                  <a16:creationId xmlns:a16="http://schemas.microsoft.com/office/drawing/2014/main" id="{5F46DE38-9900-48F8-B728-E94F576C1F4B}"/>
                </a:ext>
              </a:extLst>
            </p:cNvPr>
            <p:cNvCxnSpPr>
              <a:cxnSpLocks/>
            </p:cNvCxnSpPr>
            <p:nvPr/>
          </p:nvCxnSpPr>
          <p:spPr>
            <a:xfrm>
              <a:off x="9049659" y="3432050"/>
              <a:ext cx="0" cy="5351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98B6B71A-9628-4925-9BFA-169D732F8880}"/>
                </a:ext>
              </a:extLst>
            </p:cNvPr>
            <p:cNvSpPr txBox="1"/>
            <p:nvPr/>
          </p:nvSpPr>
          <p:spPr>
            <a:xfrm>
              <a:off x="7227469" y="4000678"/>
              <a:ext cx="3644380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Communauté </a:t>
              </a:r>
              <a:r>
                <a:rPr lang="fr-FR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Pharo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très active contrairement à </a:t>
              </a:r>
              <a:r>
                <a:rPr lang="fr-FR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VisualWorks</a:t>
              </a:r>
              <a:endParaRPr lang="fr-FR" b="1" i="1" dirty="0">
                <a:solidFill>
                  <a:schemeClr val="bg1"/>
                </a:solidFill>
              </a:endParaRP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F0C37985-AE60-4E46-84C0-B3EEB815ECC6}"/>
                </a:ext>
              </a:extLst>
            </p:cNvPr>
            <p:cNvSpPr txBox="1"/>
            <p:nvPr/>
          </p:nvSpPr>
          <p:spPr>
            <a:xfrm>
              <a:off x="1199197" y="1875100"/>
              <a:ext cx="2249805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200" b="1" dirty="0">
                  <a:solidFill>
                    <a:schemeClr val="accent4">
                      <a:lumMod val="20000"/>
                      <a:lumOff val="80000"/>
                    </a:schemeClr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Objectifs</a:t>
              </a:r>
              <a:endParaRPr lang="fr-FR" sz="2200" b="1" i="1" dirty="0">
                <a:solidFill>
                  <a:schemeClr val="accent4">
                    <a:lumMod val="20000"/>
                    <a:lumOff val="80000"/>
                  </a:schemeClr>
                </a:solidFill>
              </a:endParaRPr>
            </a:p>
          </p:txBody>
        </p:sp>
      </p:grpSp>
      <p:sp>
        <p:nvSpPr>
          <p:cNvPr id="31" name="Espace réservé du numéro de diapositive 30">
            <a:extLst>
              <a:ext uri="{FF2B5EF4-FFF2-40B4-BE49-F238E27FC236}">
                <a16:creationId xmlns:a16="http://schemas.microsoft.com/office/drawing/2014/main" id="{8230A4E5-180F-48B5-832F-2F924F3289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19</a:t>
            </a:fld>
            <a:endParaRPr lang="fr-FR"/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DABCB78-4F7D-4053-AB1F-864D381CE17B}"/>
              </a:ext>
            </a:extLst>
          </p:cNvPr>
          <p:cNvGrpSpPr/>
          <p:nvPr/>
        </p:nvGrpSpPr>
        <p:grpSpPr>
          <a:xfrm>
            <a:off x="1905655" y="4371686"/>
            <a:ext cx="8554678" cy="1938164"/>
            <a:chOff x="838200" y="3905034"/>
            <a:chExt cx="8554678" cy="1938164"/>
          </a:xfrm>
        </p:grpSpPr>
        <p:grpSp>
          <p:nvGrpSpPr>
            <p:cNvPr id="30" name="Groupe 29">
              <a:extLst>
                <a:ext uri="{FF2B5EF4-FFF2-40B4-BE49-F238E27FC236}">
                  <a16:creationId xmlns:a16="http://schemas.microsoft.com/office/drawing/2014/main" id="{D108592B-B899-4CC0-A092-3DF6EEF2E69F}"/>
                </a:ext>
              </a:extLst>
            </p:cNvPr>
            <p:cNvGrpSpPr/>
            <p:nvPr/>
          </p:nvGrpSpPr>
          <p:grpSpPr>
            <a:xfrm>
              <a:off x="838200" y="3905034"/>
              <a:ext cx="4332924" cy="1496218"/>
              <a:chOff x="1199196" y="3526453"/>
              <a:chExt cx="4332924" cy="1496218"/>
            </a:xfrm>
          </p:grpSpPr>
          <p:sp>
            <p:nvSpPr>
              <p:cNvPr id="16" name="ZoneTexte 15">
                <a:extLst>
                  <a:ext uri="{FF2B5EF4-FFF2-40B4-BE49-F238E27FC236}">
                    <a16:creationId xmlns:a16="http://schemas.microsoft.com/office/drawing/2014/main" id="{998BB574-F692-4B98-AA2D-A6CDDB8857B5}"/>
                  </a:ext>
                </a:extLst>
              </p:cNvPr>
              <p:cNvSpPr txBox="1"/>
              <p:nvPr/>
            </p:nvSpPr>
            <p:spPr>
              <a:xfrm>
                <a:off x="1199196" y="3526453"/>
                <a:ext cx="2249805" cy="43088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200" b="1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Futur de l’outil</a:t>
                </a:r>
                <a:endParaRPr lang="fr-FR" sz="2200" b="1" i="1" dirty="0">
                  <a:solidFill>
                    <a:schemeClr val="accent4">
                      <a:lumMod val="20000"/>
                      <a:lumOff val="80000"/>
                    </a:schemeClr>
                  </a:solidFill>
                </a:endParaRPr>
              </a:p>
            </p:txBody>
          </p: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41B3B191-5798-4698-A359-FCDE5EF14E29}"/>
                  </a:ext>
                </a:extLst>
              </p:cNvPr>
              <p:cNvSpPr txBox="1"/>
              <p:nvPr/>
            </p:nvSpPr>
            <p:spPr>
              <a:xfrm>
                <a:off x="1423117" y="4301991"/>
                <a:ext cx="4109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Beaucoup d’idées pour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enrichir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l’outil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ZoneTexte 24">
                <a:extLst>
                  <a:ext uri="{FF2B5EF4-FFF2-40B4-BE49-F238E27FC236}">
                    <a16:creationId xmlns:a16="http://schemas.microsoft.com/office/drawing/2014/main" id="{7BD94348-376D-4010-9D29-60EEDAA932AA}"/>
                  </a:ext>
                </a:extLst>
              </p:cNvPr>
              <p:cNvSpPr txBox="1"/>
              <p:nvPr/>
            </p:nvSpPr>
            <p:spPr>
              <a:xfrm>
                <a:off x="1423119" y="4653339"/>
                <a:ext cx="410900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Industrialisation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de l’outil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CC8AB27D-A932-4F88-9EF7-1FADA40C2B2C}"/>
                </a:ext>
              </a:extLst>
            </p:cNvPr>
            <p:cNvSpPr txBox="1"/>
            <p:nvPr/>
          </p:nvSpPr>
          <p:spPr>
            <a:xfrm>
              <a:off x="1063218" y="4318900"/>
              <a:ext cx="410900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Outil sous licence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MIT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en </a:t>
              </a:r>
              <a:r>
                <a:rPr lang="fr-FR" i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open source </a:t>
              </a:r>
              <a:endParaRPr lang="fr-FR" b="1" i="1" dirty="0">
                <a:solidFill>
                  <a:schemeClr val="bg1"/>
                </a:solidFill>
              </a:endParaRP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5E48300C-2011-47C3-883E-4749BD50F89C}"/>
                </a:ext>
              </a:extLst>
            </p:cNvPr>
            <p:cNvSpPr txBox="1"/>
            <p:nvPr/>
          </p:nvSpPr>
          <p:spPr>
            <a:xfrm>
              <a:off x="5754253" y="4335921"/>
              <a:ext cx="1921477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Disponible à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tous</a:t>
              </a:r>
              <a:endParaRPr lang="fr-FR" b="1" i="1" dirty="0">
                <a:solidFill>
                  <a:schemeClr val="bg1"/>
                </a:solidFill>
              </a:endParaRPr>
            </a:p>
          </p:txBody>
        </p:sp>
        <p:cxnSp>
          <p:nvCxnSpPr>
            <p:cNvPr id="28" name="Connecteur droit avec flèche 27">
              <a:extLst>
                <a:ext uri="{FF2B5EF4-FFF2-40B4-BE49-F238E27FC236}">
                  <a16:creationId xmlns:a16="http://schemas.microsoft.com/office/drawing/2014/main" id="{E560C7DB-3108-44B2-969F-B350017CA85D}"/>
                </a:ext>
              </a:extLst>
            </p:cNvPr>
            <p:cNvCxnSpPr>
              <a:cxnSpLocks/>
            </p:cNvCxnSpPr>
            <p:nvPr/>
          </p:nvCxnSpPr>
          <p:spPr>
            <a:xfrm>
              <a:off x="5070599" y="4503566"/>
              <a:ext cx="683654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DC48A20D-F9A2-43C6-A749-D3EFCEABDA1B}"/>
                </a:ext>
              </a:extLst>
            </p:cNvPr>
            <p:cNvCxnSpPr>
              <a:cxnSpLocks/>
            </p:cNvCxnSpPr>
            <p:nvPr/>
          </p:nvCxnSpPr>
          <p:spPr>
            <a:xfrm>
              <a:off x="6900026" y="4705253"/>
              <a:ext cx="0" cy="535186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AA81E2C9-6749-45EB-BA53-923BBC5E406B}"/>
                </a:ext>
              </a:extLst>
            </p:cNvPr>
            <p:cNvSpPr txBox="1"/>
            <p:nvPr/>
          </p:nvSpPr>
          <p:spPr>
            <a:xfrm>
              <a:off x="5171122" y="5319978"/>
              <a:ext cx="4221756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GitHub - 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OpenSmock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/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Molecule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: 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Molecule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is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a 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Pharo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 component </a:t>
              </a:r>
              <a:r>
                <a:rPr lang="fr-FR" sz="1400" dirty="0" err="1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framework</a:t>
              </a:r>
              <a:r>
                <a:rPr lang="fr-FR" sz="1400" dirty="0">
                  <a:solidFill>
                    <a:schemeClr val="accent1">
                      <a:lumMod val="40000"/>
                      <a:lumOff val="60000"/>
                    </a:schemeClr>
                  </a:solidFill>
                  <a:hlinkClick r:id="rId2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.</a:t>
              </a:r>
              <a:endParaRPr lang="fr-FR" sz="1400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</p:grpSp>
      <p:grpSp>
        <p:nvGrpSpPr>
          <p:cNvPr id="47" name="Groupe 46">
            <a:extLst>
              <a:ext uri="{FF2B5EF4-FFF2-40B4-BE49-F238E27FC236}">
                <a16:creationId xmlns:a16="http://schemas.microsoft.com/office/drawing/2014/main" id="{FCF1A347-74D9-438D-99B4-BACEBD599544}"/>
              </a:ext>
            </a:extLst>
          </p:cNvPr>
          <p:cNvGrpSpPr/>
          <p:nvPr/>
        </p:nvGrpSpPr>
        <p:grpSpPr>
          <a:xfrm>
            <a:off x="-697849" y="4856749"/>
            <a:ext cx="2618744" cy="2083270"/>
            <a:chOff x="-690737" y="4864655"/>
            <a:chExt cx="2618744" cy="2083270"/>
          </a:xfrm>
        </p:grpSpPr>
        <p:sp>
          <p:nvSpPr>
            <p:cNvPr id="48" name="Organigramme : Délai 47">
              <a:extLst>
                <a:ext uri="{FF2B5EF4-FFF2-40B4-BE49-F238E27FC236}">
                  <a16:creationId xmlns:a16="http://schemas.microsoft.com/office/drawing/2014/main" id="{89EC9F41-BD00-486A-8DDF-153A2F636116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70195366-4D00-49D9-A616-33D93D4515FE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50" name="Espace réservé du contenu 2">
                <a:extLst>
                  <a:ext uri="{FF2B5EF4-FFF2-40B4-BE49-F238E27FC236}">
                    <a16:creationId xmlns:a16="http://schemas.microsoft.com/office/drawing/2014/main" id="{3925C3E1-7464-4CEA-9E7E-9DF8DA6F783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51" name="Espace réservé du contenu 2">
                <a:extLst>
                  <a:ext uri="{FF2B5EF4-FFF2-40B4-BE49-F238E27FC236}">
                    <a16:creationId xmlns:a16="http://schemas.microsoft.com/office/drawing/2014/main" id="{D86D29D6-7E6A-4C17-98E9-F79D05A284F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52" name="Espace réservé du contenu 2">
                <a:extLst>
                  <a:ext uri="{FF2B5EF4-FFF2-40B4-BE49-F238E27FC236}">
                    <a16:creationId xmlns:a16="http://schemas.microsoft.com/office/drawing/2014/main" id="{C651F22B-EC87-40AC-AACC-AFEF1106679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53" name="Espace réservé du contenu 2">
                <a:extLst>
                  <a:ext uri="{FF2B5EF4-FFF2-40B4-BE49-F238E27FC236}">
                    <a16:creationId xmlns:a16="http://schemas.microsoft.com/office/drawing/2014/main" id="{CAFD3BDD-3DA1-4B2B-8B42-8C73329057D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54" name="Espace réservé du contenu 2">
                <a:extLst>
                  <a:ext uri="{FF2B5EF4-FFF2-40B4-BE49-F238E27FC236}">
                    <a16:creationId xmlns:a16="http://schemas.microsoft.com/office/drawing/2014/main" id="{BC6A2979-CA27-4E5D-832C-7C9E921A9BF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6277541"/>
                <a:ext cx="1988268" cy="563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800" b="1" dirty="0">
                    <a:solidFill>
                      <a:schemeClr val="bg1">
                        <a:lumMod val="6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55" name="Espace réservé du contenu 2">
                <a:extLst>
                  <a:ext uri="{FF2B5EF4-FFF2-40B4-BE49-F238E27FC236}">
                    <a16:creationId xmlns:a16="http://schemas.microsoft.com/office/drawing/2014/main" id="{E8E2A96B-F444-4A2C-B9C3-C3EC8797FA1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54360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6C7E0E4-889E-4572-A8D7-0C893493D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19D8FA6-9573-4483-A750-4E3A287DBB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690688"/>
            <a:ext cx="5867400" cy="45751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Introduction</a:t>
            </a:r>
          </a:p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Présentation de l’entreprise</a:t>
            </a:r>
          </a:p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L’équipe UX &amp; Prototypage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Langage et outils</a:t>
            </a:r>
            <a:endParaRPr lang="fr-FR" sz="2000" b="1" dirty="0">
              <a:solidFill>
                <a:srgbClr val="E7F0FF"/>
              </a:solidFill>
              <a:latin typeface="Avenir Next LT Pro Light" panose="020B0304020202020204" pitchFamily="34" charset="0"/>
            </a:endParaRP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Les composants</a:t>
            </a:r>
          </a:p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Présentation du projet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Présentation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Capture et analyse du besoin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 Maquettes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Démonstration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endParaRPr lang="fr-FR" sz="2000" dirty="0">
              <a:solidFill>
                <a:srgbClr val="E7F0FF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4" name="Espace réservé du contenu 2">
            <a:extLst>
              <a:ext uri="{FF2B5EF4-FFF2-40B4-BE49-F238E27FC236}">
                <a16:creationId xmlns:a16="http://schemas.microsoft.com/office/drawing/2014/main" id="{8E22B40E-C085-465A-B435-36CFD9F74418}"/>
              </a:ext>
            </a:extLst>
          </p:cNvPr>
          <p:cNvSpPr txBox="1">
            <a:spLocks/>
          </p:cNvSpPr>
          <p:nvPr/>
        </p:nvSpPr>
        <p:spPr>
          <a:xfrm>
            <a:off x="6791325" y="1784349"/>
            <a:ext cx="5257800" cy="45751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Bilan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Bilan pour l’entreprise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Bilan humain</a:t>
            </a:r>
          </a:p>
          <a:p>
            <a:pPr lvl="1">
              <a:lnSpc>
                <a:spcPct val="120000"/>
              </a:lnSpc>
              <a:buFont typeface="Courier New" panose="02070309020205020404" pitchFamily="49" charset="0"/>
              <a:buChar char="o"/>
            </a:pPr>
            <a:r>
              <a:rPr lang="fr-FR" sz="2000" dirty="0">
                <a:solidFill>
                  <a:srgbClr val="E7F0FF"/>
                </a:solidFill>
                <a:latin typeface="Avenir Next LT Pro Light" panose="020B0304020202020204" pitchFamily="34" charset="0"/>
              </a:rPr>
              <a:t>Bilan pédagogique</a:t>
            </a:r>
          </a:p>
          <a:p>
            <a:pPr>
              <a:lnSpc>
                <a:spcPct val="120000"/>
              </a:lnSpc>
            </a:pPr>
            <a:r>
              <a:rPr lang="fr-FR" sz="2200" b="1" dirty="0">
                <a:solidFill>
                  <a:schemeClr val="bg1"/>
                </a:solidFill>
                <a:latin typeface="Avenir Next LT Pro Light" panose="020B0304020202020204" pitchFamily="34" charset="0"/>
              </a:rPr>
              <a:t>Conclusion</a:t>
            </a:r>
            <a:endParaRPr lang="fr-FR" sz="2000" dirty="0">
              <a:solidFill>
                <a:srgbClr val="E7F0FF"/>
              </a:solidFill>
              <a:latin typeface="Avenir Next LT Pro Light" panose="020B0304020202020204" pitchFamily="34" charset="0"/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9C647B37-BB7F-4F27-A11A-BD0C6EA18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175068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6A018E9-D300-47BB-827B-D1242009DC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Bilan humain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94B42DCA-1A3F-44B5-A89B-77CC13320D31}"/>
              </a:ext>
            </a:extLst>
          </p:cNvPr>
          <p:cNvGrpSpPr/>
          <p:nvPr/>
        </p:nvGrpSpPr>
        <p:grpSpPr>
          <a:xfrm>
            <a:off x="198569" y="1680987"/>
            <a:ext cx="9254319" cy="1744037"/>
            <a:chOff x="982747" y="1690688"/>
            <a:chExt cx="9254319" cy="1744037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6641569-A5AB-44F9-A321-FAD62C223C79}"/>
                </a:ext>
              </a:extLst>
            </p:cNvPr>
            <p:cNvGrpSpPr/>
            <p:nvPr/>
          </p:nvGrpSpPr>
          <p:grpSpPr>
            <a:xfrm>
              <a:off x="982747" y="1690688"/>
              <a:ext cx="9254319" cy="1325563"/>
              <a:chOff x="1718480" y="2281183"/>
              <a:chExt cx="9254319" cy="1325563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36DB8002-FCDE-4D4D-B7EA-DB67D6A03A1A}"/>
                  </a:ext>
                </a:extLst>
              </p:cNvPr>
              <p:cNvGrpSpPr/>
              <p:nvPr/>
            </p:nvGrpSpPr>
            <p:grpSpPr>
              <a:xfrm>
                <a:off x="1718480" y="2281183"/>
                <a:ext cx="9254319" cy="1325563"/>
                <a:chOff x="1462051" y="3835047"/>
                <a:chExt cx="9254319" cy="1325563"/>
              </a:xfrm>
            </p:grpSpPr>
            <p:grpSp>
              <p:nvGrpSpPr>
                <p:cNvPr id="7" name="Groupe 6">
                  <a:extLst>
                    <a:ext uri="{FF2B5EF4-FFF2-40B4-BE49-F238E27FC236}">
                      <a16:creationId xmlns:a16="http://schemas.microsoft.com/office/drawing/2014/main" id="{C75A3E3C-3DF0-41E3-98CD-50BB1783021B}"/>
                    </a:ext>
                  </a:extLst>
                </p:cNvPr>
                <p:cNvGrpSpPr/>
                <p:nvPr/>
              </p:nvGrpSpPr>
              <p:grpSpPr>
                <a:xfrm>
                  <a:off x="1462051" y="3835047"/>
                  <a:ext cx="9254319" cy="1325563"/>
                  <a:chOff x="1449164" y="3178683"/>
                  <a:chExt cx="9254319" cy="1325563"/>
                </a:xfrm>
              </p:grpSpPr>
              <p:sp>
                <p:nvSpPr>
                  <p:cNvPr id="10" name="ZoneTexte 9">
                    <a:extLst>
                      <a:ext uri="{FF2B5EF4-FFF2-40B4-BE49-F238E27FC236}">
                        <a16:creationId xmlns:a16="http://schemas.microsoft.com/office/drawing/2014/main" id="{5E25290C-0F9B-4451-A365-888C8FB0F17F}"/>
                      </a:ext>
                    </a:extLst>
                  </p:cNvPr>
                  <p:cNvSpPr txBox="1"/>
                  <p:nvPr/>
                </p:nvSpPr>
                <p:spPr>
                  <a:xfrm>
                    <a:off x="1449164" y="3178683"/>
                    <a:ext cx="9254319" cy="40011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342900" indent="-342900">
                      <a:buFont typeface="Arial" panose="020B0604020202020204" pitchFamily="34" charset="0"/>
                      <a:buChar char="•"/>
                    </a:pPr>
                    <a:r>
                      <a:rPr lang="fr-FR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rPr>
                      <a:t>Découverte du </a:t>
                    </a:r>
                    <a:r>
                      <a:rPr lang="fr-FR" sz="2000" b="1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rPr>
                      <a:t>fonctionnement</a:t>
                    </a:r>
                    <a:r>
                      <a:rPr lang="fr-FR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</a:rPr>
                      <a:t> de l’équipe UX</a:t>
                    </a:r>
                    <a:endParaRPr lang="fr-FR" sz="2000" dirty="0">
                      <a:solidFill>
                        <a:schemeClr val="bg1"/>
                      </a:solidFill>
                    </a:endParaRPr>
                  </a:p>
                </p:txBody>
              </p:sp>
              <p:sp>
                <p:nvSpPr>
                  <p:cNvPr id="11" name="ZoneTexte 10">
                    <a:extLst>
                      <a:ext uri="{FF2B5EF4-FFF2-40B4-BE49-F238E27FC236}">
                        <a16:creationId xmlns:a16="http://schemas.microsoft.com/office/drawing/2014/main" id="{F79F4AAC-922E-48C6-BE33-F1F512D9B86C}"/>
                      </a:ext>
                    </a:extLst>
                  </p:cNvPr>
                  <p:cNvSpPr txBox="1"/>
                  <p:nvPr/>
                </p:nvSpPr>
                <p:spPr>
                  <a:xfrm>
                    <a:off x="1614263" y="4134914"/>
                    <a:ext cx="4390709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 marL="1714500" lvl="3" indent="-342900">
                      <a:buFont typeface="Arial" panose="020B0604020202020204" pitchFamily="34" charset="0"/>
                      <a:buChar char="•"/>
                    </a:pPr>
                    <a:r>
                      <a:rPr lang="fr-FR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rPr>
                      <a:t>Outils techniques </a:t>
                    </a:r>
                    <a:endParaRPr lang="fr-FR" dirty="0">
                      <a:solidFill>
                        <a:schemeClr val="bg1"/>
                      </a:solidFill>
                    </a:endParaRPr>
                  </a:p>
                </p:txBody>
              </p:sp>
            </p:grpSp>
            <p:cxnSp>
              <p:nvCxnSpPr>
                <p:cNvPr id="8" name="Connecteur droit avec flèche 7">
                  <a:extLst>
                    <a:ext uri="{FF2B5EF4-FFF2-40B4-BE49-F238E27FC236}">
                      <a16:creationId xmlns:a16="http://schemas.microsoft.com/office/drawing/2014/main" id="{41349B11-7E92-461C-BB0F-4ED661F0FC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350473" y="4994884"/>
                  <a:ext cx="935355" cy="0"/>
                </a:xfrm>
                <a:prstGeom prst="straightConnector1">
                  <a:avLst/>
                </a:prstGeom>
                <a:ln w="57150">
                  <a:solidFill>
                    <a:srgbClr val="FFC000"/>
                  </a:solidFill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sp>
              <p:nvSpPr>
                <p:cNvPr id="9" name="ZoneTexte 8">
                  <a:extLst>
                    <a:ext uri="{FF2B5EF4-FFF2-40B4-BE49-F238E27FC236}">
                      <a16:creationId xmlns:a16="http://schemas.microsoft.com/office/drawing/2014/main" id="{964208F6-5D32-4C44-84F4-A9941FA96885}"/>
                    </a:ext>
                  </a:extLst>
                </p:cNvPr>
                <p:cNvSpPr txBox="1"/>
                <p:nvPr/>
              </p:nvSpPr>
              <p:spPr>
                <a:xfrm>
                  <a:off x="6393992" y="4791278"/>
                  <a:ext cx="3469005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r>
                    <a:rPr lang="fr-FR" dirty="0">
                      <a:solidFill>
                        <a:schemeClr val="bg1"/>
                      </a:solidFill>
                      <a:latin typeface="Calibri" panose="020F0502020204030204" pitchFamily="34" charset="0"/>
                      <a:ea typeface="Calibri" panose="020F0502020204030204" pitchFamily="34" charset="0"/>
                    </a:rPr>
                    <a:t>Mail, Tchat</a:t>
                  </a:r>
                  <a:endParaRPr lang="fr-FR" i="1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6" name="ZoneTexte 5">
                <a:extLst>
                  <a:ext uri="{FF2B5EF4-FFF2-40B4-BE49-F238E27FC236}">
                    <a16:creationId xmlns:a16="http://schemas.microsoft.com/office/drawing/2014/main" id="{8C0AAF68-0E0B-438B-B6E4-A1BB699965CB}"/>
                  </a:ext>
                </a:extLst>
              </p:cNvPr>
              <p:cNvSpPr txBox="1"/>
              <p:nvPr/>
            </p:nvSpPr>
            <p:spPr>
              <a:xfrm>
                <a:off x="2899580" y="2723522"/>
                <a:ext cx="3175000" cy="3692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Bonne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communication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D2EFC9F9-2BE1-4BB8-8281-98ABA5A072D6}"/>
                </a:ext>
              </a:extLst>
            </p:cNvPr>
            <p:cNvSpPr txBox="1"/>
            <p:nvPr/>
          </p:nvSpPr>
          <p:spPr>
            <a:xfrm>
              <a:off x="1219198" y="3059668"/>
              <a:ext cx="439070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Méthodes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fr-FR" dirty="0">
                <a:solidFill>
                  <a:schemeClr val="bg1"/>
                </a:solidFill>
              </a:endParaRPr>
            </a:p>
          </p:txBody>
        </p:sp>
        <p:cxnSp>
          <p:nvCxnSpPr>
            <p:cNvPr id="13" name="Connecteur droit avec flèche 12">
              <a:extLst>
                <a:ext uri="{FF2B5EF4-FFF2-40B4-BE49-F238E27FC236}">
                  <a16:creationId xmlns:a16="http://schemas.microsoft.com/office/drawing/2014/main" id="{6D17839D-400E-4393-985B-ED529DAC6F9E}"/>
                </a:ext>
              </a:extLst>
            </p:cNvPr>
            <p:cNvCxnSpPr>
              <a:cxnSpLocks/>
            </p:cNvCxnSpPr>
            <p:nvPr/>
          </p:nvCxnSpPr>
          <p:spPr>
            <a:xfrm>
              <a:off x="4109169" y="3250059"/>
              <a:ext cx="935355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DFA69CD8-58EC-4DDA-9284-3865DC2237D5}"/>
                </a:ext>
              </a:extLst>
            </p:cNvPr>
            <p:cNvSpPr txBox="1"/>
            <p:nvPr/>
          </p:nvSpPr>
          <p:spPr>
            <a:xfrm>
              <a:off x="5224546" y="3065393"/>
              <a:ext cx="346900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Points hebdomadaires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e 24">
            <a:extLst>
              <a:ext uri="{FF2B5EF4-FFF2-40B4-BE49-F238E27FC236}">
                <a16:creationId xmlns:a16="http://schemas.microsoft.com/office/drawing/2014/main" id="{9B8CC296-B546-42F9-9036-3B534137482A}"/>
              </a:ext>
            </a:extLst>
          </p:cNvPr>
          <p:cNvGrpSpPr/>
          <p:nvPr/>
        </p:nvGrpSpPr>
        <p:grpSpPr>
          <a:xfrm>
            <a:off x="1032807" y="3915070"/>
            <a:ext cx="5396274" cy="2102964"/>
            <a:chOff x="-1227254" y="1690688"/>
            <a:chExt cx="12078285" cy="1772990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5267321F-0381-4737-8515-85AD4A142A56}"/>
                </a:ext>
              </a:extLst>
            </p:cNvPr>
            <p:cNvGrpSpPr/>
            <p:nvPr/>
          </p:nvGrpSpPr>
          <p:grpSpPr>
            <a:xfrm>
              <a:off x="-1227254" y="1690688"/>
              <a:ext cx="12078285" cy="1405517"/>
              <a:chOff x="-491521" y="2281183"/>
              <a:chExt cx="12078285" cy="1405517"/>
            </a:xfrm>
          </p:grpSpPr>
          <p:grpSp>
            <p:nvGrpSpPr>
              <p:cNvPr id="32" name="Groupe 31">
                <a:extLst>
                  <a:ext uri="{FF2B5EF4-FFF2-40B4-BE49-F238E27FC236}">
                    <a16:creationId xmlns:a16="http://schemas.microsoft.com/office/drawing/2014/main" id="{0F49711E-429F-4518-948A-632A02A3605E}"/>
                  </a:ext>
                </a:extLst>
              </p:cNvPr>
              <p:cNvGrpSpPr/>
              <p:nvPr/>
            </p:nvGrpSpPr>
            <p:grpSpPr>
              <a:xfrm>
                <a:off x="-491521" y="2281183"/>
                <a:ext cx="12078285" cy="1405517"/>
                <a:chOff x="-760837" y="3178683"/>
                <a:chExt cx="12078285" cy="1405517"/>
              </a:xfrm>
            </p:grpSpPr>
            <p:sp>
              <p:nvSpPr>
                <p:cNvPr id="35" name="ZoneTexte 34">
                  <a:extLst>
                    <a:ext uri="{FF2B5EF4-FFF2-40B4-BE49-F238E27FC236}">
                      <a16:creationId xmlns:a16="http://schemas.microsoft.com/office/drawing/2014/main" id="{D198B557-078E-434A-8E03-53DBC0BE97E2}"/>
                    </a:ext>
                  </a:extLst>
                </p:cNvPr>
                <p:cNvSpPr txBox="1"/>
                <p:nvPr/>
              </p:nvSpPr>
              <p:spPr>
                <a:xfrm>
                  <a:off x="1449164" y="3178683"/>
                  <a:ext cx="925431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000" dirty="0"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atin typeface="Calibri" panose="020F0502020204030204" pitchFamily="34" charset="0"/>
                    </a:rPr>
                    <a:t>Participation</a:t>
                  </a:r>
                  <a:r>
                    <a:rPr lang="fr-FR" sz="2000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 à des </a:t>
                  </a:r>
                  <a:r>
                    <a:rPr lang="fr-FR" sz="2000" b="1" dirty="0">
                      <a:solidFill>
                        <a:schemeClr val="bg1"/>
                      </a:solidFill>
                      <a:latin typeface="Calibri" panose="020F0502020204030204" pitchFamily="34" charset="0"/>
                    </a:rPr>
                    <a:t>réunions</a:t>
                  </a:r>
                  <a:endParaRPr lang="fr-FR" sz="2000" b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36" name="ZoneTexte 35">
                  <a:extLst>
                    <a:ext uri="{FF2B5EF4-FFF2-40B4-BE49-F238E27FC236}">
                      <a16:creationId xmlns:a16="http://schemas.microsoft.com/office/drawing/2014/main" id="{A21FFD77-61F6-465C-8130-85077DFB3500}"/>
                    </a:ext>
                  </a:extLst>
                </p:cNvPr>
                <p:cNvSpPr txBox="1"/>
                <p:nvPr/>
              </p:nvSpPr>
              <p:spPr>
                <a:xfrm>
                  <a:off x="-760837" y="4039284"/>
                  <a:ext cx="12078285" cy="54491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1714500" lvl="3" indent="-342900">
                    <a:buFont typeface="Arial" panose="020B0604020202020204" pitchFamily="34" charset="0"/>
                    <a:buChar char="•"/>
                  </a:pPr>
                  <a:r>
                    <a:rPr lang="fr-FR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Point </a:t>
                  </a:r>
                  <a:r>
                    <a:rPr lang="fr-FR" b="1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d’avancement</a:t>
                  </a:r>
                  <a:r>
                    <a:rPr lang="fr-FR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 sur les activités effectuées</a:t>
                  </a:r>
                  <a:endParaRPr lang="fr-FR" dirty="0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31" name="ZoneTexte 30">
                <a:extLst>
                  <a:ext uri="{FF2B5EF4-FFF2-40B4-BE49-F238E27FC236}">
                    <a16:creationId xmlns:a16="http://schemas.microsoft.com/office/drawing/2014/main" id="{3E55B2C1-2CF0-4CA2-A872-E748DF0BAA03}"/>
                  </a:ext>
                </a:extLst>
              </p:cNvPr>
              <p:cNvSpPr txBox="1"/>
              <p:nvPr/>
            </p:nvSpPr>
            <p:spPr>
              <a:xfrm>
                <a:off x="2435749" y="2770058"/>
                <a:ext cx="8996818" cy="3113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Point sur les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objectifs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de l’équipe UX</a:t>
                </a:r>
                <a:endParaRPr lang="fr-FR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F5CA9148-46EF-425E-BA2A-F16A340B32C1}"/>
                </a:ext>
              </a:extLst>
            </p:cNvPr>
            <p:cNvSpPr txBox="1"/>
            <p:nvPr/>
          </p:nvSpPr>
          <p:spPr>
            <a:xfrm>
              <a:off x="-1157055" y="3152297"/>
              <a:ext cx="11694468" cy="31138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0" lvl="3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Point sur les actualités du </a:t>
              </a:r>
              <a:r>
                <a:rPr lang="fr-FR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service</a:t>
              </a:r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A5A86786-E6D9-4A13-B974-BF1818F26B84}"/>
              </a:ext>
            </a:extLst>
          </p:cNvPr>
          <p:cNvGrpSpPr/>
          <p:nvPr/>
        </p:nvGrpSpPr>
        <p:grpSpPr>
          <a:xfrm>
            <a:off x="5559251" y="3904376"/>
            <a:ext cx="6538713" cy="1843785"/>
            <a:chOff x="538981" y="2175111"/>
            <a:chExt cx="10862465" cy="1843785"/>
          </a:xfrm>
        </p:grpSpPr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0C9FED76-FCAC-4759-981C-DD107779A6BD}"/>
                </a:ext>
              </a:extLst>
            </p:cNvPr>
            <p:cNvGrpSpPr/>
            <p:nvPr/>
          </p:nvGrpSpPr>
          <p:grpSpPr>
            <a:xfrm>
              <a:off x="538981" y="2175111"/>
              <a:ext cx="10862465" cy="1843785"/>
              <a:chOff x="269665" y="3072611"/>
              <a:chExt cx="10862465" cy="1843785"/>
            </a:xfrm>
          </p:grpSpPr>
          <p:sp>
            <p:nvSpPr>
              <p:cNvPr id="42" name="ZoneTexte 41">
                <a:extLst>
                  <a:ext uri="{FF2B5EF4-FFF2-40B4-BE49-F238E27FC236}">
                    <a16:creationId xmlns:a16="http://schemas.microsoft.com/office/drawing/2014/main" id="{486A8A65-0963-48E2-B79C-829889CE1AA5}"/>
                  </a:ext>
                </a:extLst>
              </p:cNvPr>
              <p:cNvSpPr txBox="1"/>
              <p:nvPr/>
            </p:nvSpPr>
            <p:spPr>
              <a:xfrm>
                <a:off x="1877811" y="3072611"/>
                <a:ext cx="925431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Calibri" panose="020F0502020204030204" pitchFamily="34" charset="0"/>
                  </a:rPr>
                  <a:t>Organisation</a:t>
                </a:r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de </a:t>
                </a:r>
                <a:r>
                  <a:rPr lang="fr-FR" sz="2000" b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réunions</a:t>
                </a:r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ZoneTexte 42">
                <a:extLst>
                  <a:ext uri="{FF2B5EF4-FFF2-40B4-BE49-F238E27FC236}">
                    <a16:creationId xmlns:a16="http://schemas.microsoft.com/office/drawing/2014/main" id="{844096BF-F67F-4FAF-AF55-148DB4CA7843}"/>
                  </a:ext>
                </a:extLst>
              </p:cNvPr>
              <p:cNvSpPr txBox="1"/>
              <p:nvPr/>
            </p:nvSpPr>
            <p:spPr>
              <a:xfrm>
                <a:off x="269665" y="4270065"/>
                <a:ext cx="9544552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714500" lvl="3" indent="-342900">
                  <a:buFont typeface="Arial" panose="020B0604020202020204" pitchFamily="34" charset="0"/>
                  <a:buChar char="•"/>
                </a:pP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Présentation des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travaux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réalisés à la fin du stage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41" name="ZoneTexte 40">
              <a:extLst>
                <a:ext uri="{FF2B5EF4-FFF2-40B4-BE49-F238E27FC236}">
                  <a16:creationId xmlns:a16="http://schemas.microsoft.com/office/drawing/2014/main" id="{D6F42DE9-DAAF-4088-BDB1-92108A6512A2}"/>
                </a:ext>
              </a:extLst>
            </p:cNvPr>
            <p:cNvSpPr txBox="1"/>
            <p:nvPr/>
          </p:nvSpPr>
          <p:spPr>
            <a:xfrm>
              <a:off x="2856593" y="2648966"/>
              <a:ext cx="7226941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Présentation des </a:t>
              </a: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maquettes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réalisées au cours du stage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44" name="Espace réservé du numéro de diapositive 43">
            <a:extLst>
              <a:ext uri="{FF2B5EF4-FFF2-40B4-BE49-F238E27FC236}">
                <a16:creationId xmlns:a16="http://schemas.microsoft.com/office/drawing/2014/main" id="{FB1DC130-CA3B-4F16-B145-ED5E0E4E94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20</a:t>
            </a:fld>
            <a:endParaRPr lang="fr-FR"/>
          </a:p>
        </p:txBody>
      </p:sp>
      <p:grpSp>
        <p:nvGrpSpPr>
          <p:cNvPr id="59" name="Groupe 58">
            <a:extLst>
              <a:ext uri="{FF2B5EF4-FFF2-40B4-BE49-F238E27FC236}">
                <a16:creationId xmlns:a16="http://schemas.microsoft.com/office/drawing/2014/main" id="{76F870FF-A5F7-40CD-A1B7-6B13F73A9050}"/>
              </a:ext>
            </a:extLst>
          </p:cNvPr>
          <p:cNvGrpSpPr/>
          <p:nvPr/>
        </p:nvGrpSpPr>
        <p:grpSpPr>
          <a:xfrm>
            <a:off x="-700164" y="4864261"/>
            <a:ext cx="2618744" cy="2083270"/>
            <a:chOff x="-690737" y="4864655"/>
            <a:chExt cx="2618744" cy="2083270"/>
          </a:xfrm>
        </p:grpSpPr>
        <p:sp>
          <p:nvSpPr>
            <p:cNvPr id="60" name="Organigramme : Délai 59">
              <a:extLst>
                <a:ext uri="{FF2B5EF4-FFF2-40B4-BE49-F238E27FC236}">
                  <a16:creationId xmlns:a16="http://schemas.microsoft.com/office/drawing/2014/main" id="{DF92C709-442B-4DA0-B7E4-098010F96D1C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61" name="Groupe 60">
              <a:extLst>
                <a:ext uri="{FF2B5EF4-FFF2-40B4-BE49-F238E27FC236}">
                  <a16:creationId xmlns:a16="http://schemas.microsoft.com/office/drawing/2014/main" id="{07E3E97C-A862-4A76-AA44-23E0002AE462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62" name="Espace réservé du contenu 2">
                <a:extLst>
                  <a:ext uri="{FF2B5EF4-FFF2-40B4-BE49-F238E27FC236}">
                    <a16:creationId xmlns:a16="http://schemas.microsoft.com/office/drawing/2014/main" id="{25817F12-8E10-4B86-9017-BB2495282F0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63" name="Espace réservé du contenu 2">
                <a:extLst>
                  <a:ext uri="{FF2B5EF4-FFF2-40B4-BE49-F238E27FC236}">
                    <a16:creationId xmlns:a16="http://schemas.microsoft.com/office/drawing/2014/main" id="{E22A2B6D-494E-4BFA-B23B-4EA1F5CA730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64" name="Espace réservé du contenu 2">
                <a:extLst>
                  <a:ext uri="{FF2B5EF4-FFF2-40B4-BE49-F238E27FC236}">
                    <a16:creationId xmlns:a16="http://schemas.microsoft.com/office/drawing/2014/main" id="{6A08C40B-DB90-4BBB-BF3C-A959C170B66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65" name="Espace réservé du contenu 2">
                <a:extLst>
                  <a:ext uri="{FF2B5EF4-FFF2-40B4-BE49-F238E27FC236}">
                    <a16:creationId xmlns:a16="http://schemas.microsoft.com/office/drawing/2014/main" id="{9B4214D7-0036-44B9-8BD1-C394FABDD0B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66" name="Espace réservé du contenu 2">
                <a:extLst>
                  <a:ext uri="{FF2B5EF4-FFF2-40B4-BE49-F238E27FC236}">
                    <a16:creationId xmlns:a16="http://schemas.microsoft.com/office/drawing/2014/main" id="{8F981B16-B377-4E79-A1DE-5391CD671FF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6277541"/>
                <a:ext cx="1988268" cy="563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800" b="1" dirty="0">
                    <a:solidFill>
                      <a:schemeClr val="bg1">
                        <a:lumMod val="6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67" name="Espace réservé du contenu 2">
                <a:extLst>
                  <a:ext uri="{FF2B5EF4-FFF2-40B4-BE49-F238E27FC236}">
                    <a16:creationId xmlns:a16="http://schemas.microsoft.com/office/drawing/2014/main" id="{EAC9FC6F-80A1-43D3-BFD0-7E4DFCA730A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AD4CB667-8D94-48D5-A459-00AE5282BD0C}"/>
              </a:ext>
            </a:extLst>
          </p:cNvPr>
          <p:cNvGrpSpPr/>
          <p:nvPr/>
        </p:nvGrpSpPr>
        <p:grpSpPr>
          <a:xfrm>
            <a:off x="6372689" y="1361524"/>
            <a:ext cx="5620742" cy="1793647"/>
            <a:chOff x="6407080" y="1332637"/>
            <a:chExt cx="5620742" cy="1793647"/>
          </a:xfrm>
        </p:grpSpPr>
        <p:grpSp>
          <p:nvGrpSpPr>
            <p:cNvPr id="39" name="Groupe 38">
              <a:extLst>
                <a:ext uri="{FF2B5EF4-FFF2-40B4-BE49-F238E27FC236}">
                  <a16:creationId xmlns:a16="http://schemas.microsoft.com/office/drawing/2014/main" id="{3C8C0E0C-BD2F-4BE0-BBAF-7EFA8E0392A8}"/>
                </a:ext>
              </a:extLst>
            </p:cNvPr>
            <p:cNvGrpSpPr/>
            <p:nvPr/>
          </p:nvGrpSpPr>
          <p:grpSpPr>
            <a:xfrm>
              <a:off x="6407080" y="1657255"/>
              <a:ext cx="5496628" cy="769441"/>
              <a:chOff x="1859204" y="2281183"/>
              <a:chExt cx="9369461" cy="328042"/>
            </a:xfrm>
          </p:grpSpPr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9B77F0CD-B8C5-4DAA-9715-84C6A798670D}"/>
                  </a:ext>
                </a:extLst>
              </p:cNvPr>
              <p:cNvSpPr txBox="1"/>
              <p:nvPr/>
            </p:nvSpPr>
            <p:spPr>
              <a:xfrm>
                <a:off x="1859204" y="2281183"/>
                <a:ext cx="9254318" cy="17058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b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Communauté</a:t>
                </a:r>
                <a:r>
                  <a:rPr lang="fr-FR" sz="2000" dirty="0">
                    <a:solidFill>
                      <a:schemeClr val="accent4">
                        <a:lumMod val="20000"/>
                        <a:lumOff val="80000"/>
                      </a:schemeClr>
                    </a:solidFill>
                    <a:latin typeface="Calibri" panose="020F050202020403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1"/>
                    </a:solidFill>
                    <a:latin typeface="Calibri" panose="020F0502020204030204" pitchFamily="34" charset="0"/>
                  </a:rPr>
                  <a:t>Pharo</a:t>
                </a:r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sur </a:t>
                </a:r>
                <a:r>
                  <a:rPr lang="fr-FR" sz="2000" b="1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Discord</a:t>
                </a:r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</a:rPr>
                  <a:t> </a:t>
                </a:r>
                <a:endParaRPr lang="fr-FR" sz="20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FBE107D1-2FCC-4260-AF36-7B99CBC4D4BB}"/>
                  </a:ext>
                </a:extLst>
              </p:cNvPr>
              <p:cNvSpPr txBox="1"/>
              <p:nvPr/>
            </p:nvSpPr>
            <p:spPr>
              <a:xfrm>
                <a:off x="2611731" y="2451765"/>
                <a:ext cx="8616934" cy="15746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Echanges</a:t>
                </a:r>
                <a:r>
                  <a:rPr lang="fr-FR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avec des développeurs en </a:t>
                </a:r>
                <a:r>
                  <a:rPr lang="fr-FR" b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anglais</a:t>
                </a:r>
                <a:endParaRPr lang="fr-FR" b="1" i="1" dirty="0">
                  <a:solidFill>
                    <a:schemeClr val="bg1"/>
                  </a:solidFill>
                </a:endParaRPr>
              </a:p>
            </p:txBody>
          </p:sp>
        </p:grpSp>
        <p:pic>
          <p:nvPicPr>
            <p:cNvPr id="1026" name="Picture 2" descr="Résultat d’images pour discord">
              <a:extLst>
                <a:ext uri="{FF2B5EF4-FFF2-40B4-BE49-F238E27FC236}">
                  <a16:creationId xmlns:a16="http://schemas.microsoft.com/office/drawing/2014/main" id="{703B48F4-AD63-4895-819C-4EF87647B5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83" t="7490" r="19489" b="8773"/>
            <a:stretch/>
          </p:blipFill>
          <p:spPr bwMode="auto">
            <a:xfrm>
              <a:off x="10480647" y="1332637"/>
              <a:ext cx="821850" cy="6346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ZoneTexte 67">
              <a:extLst>
                <a:ext uri="{FF2B5EF4-FFF2-40B4-BE49-F238E27FC236}">
                  <a16:creationId xmlns:a16="http://schemas.microsoft.com/office/drawing/2014/main" id="{39F21B90-1894-408B-9569-54C03B9EFBDB}"/>
                </a:ext>
              </a:extLst>
            </p:cNvPr>
            <p:cNvSpPr txBox="1"/>
            <p:nvPr/>
          </p:nvSpPr>
          <p:spPr>
            <a:xfrm>
              <a:off x="6848552" y="2472357"/>
              <a:ext cx="505515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Contribution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au développement de l’environnement </a:t>
              </a:r>
              <a:r>
                <a:rPr lang="fr-FR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Pharo</a:t>
              </a:r>
              <a:r>
                <a:rPr lang="fr-FR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  <p:cxnSp>
          <p:nvCxnSpPr>
            <p:cNvPr id="69" name="Connecteur droit avec flèche 68">
              <a:extLst>
                <a:ext uri="{FF2B5EF4-FFF2-40B4-BE49-F238E27FC236}">
                  <a16:creationId xmlns:a16="http://schemas.microsoft.com/office/drawing/2014/main" id="{8982DCF9-F534-4FA7-AB87-5DE7CB68384C}"/>
                </a:ext>
              </a:extLst>
            </p:cNvPr>
            <p:cNvCxnSpPr>
              <a:cxnSpLocks/>
            </p:cNvCxnSpPr>
            <p:nvPr/>
          </p:nvCxnSpPr>
          <p:spPr>
            <a:xfrm>
              <a:off x="9512618" y="2941618"/>
              <a:ext cx="769302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0" name="ZoneTexte 69">
              <a:extLst>
                <a:ext uri="{FF2B5EF4-FFF2-40B4-BE49-F238E27FC236}">
                  <a16:creationId xmlns:a16="http://schemas.microsoft.com/office/drawing/2014/main" id="{32609D42-3F62-45FB-8D60-2EFA098696E0}"/>
                </a:ext>
              </a:extLst>
            </p:cNvPr>
            <p:cNvSpPr txBox="1"/>
            <p:nvPr/>
          </p:nvSpPr>
          <p:spPr>
            <a:xfrm>
              <a:off x="10223628" y="2756952"/>
              <a:ext cx="180419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Rapports de bugs</a:t>
              </a:r>
              <a:endParaRPr lang="fr-FR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98836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39276E-1348-4768-A4BA-9B7CFC5601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Bilan pédagogique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29068160-3F53-430F-ABA3-BE3C33387274}"/>
              </a:ext>
            </a:extLst>
          </p:cNvPr>
          <p:cNvSpPr txBox="1"/>
          <p:nvPr/>
        </p:nvSpPr>
        <p:spPr>
          <a:xfrm>
            <a:off x="838200" y="1690688"/>
            <a:ext cx="925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Découverte des </a:t>
            </a:r>
            <a:r>
              <a:rPr lang="fr-F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méthodes UX </a:t>
            </a:r>
            <a:endParaRPr lang="fr-FR" sz="2000" b="1" dirty="0">
              <a:solidFill>
                <a:schemeClr val="bg1"/>
              </a:solidFill>
            </a:endParaRPr>
          </a:p>
        </p:txBody>
      </p: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994D780-0AC4-4383-9F4F-E9183DA42F4C}"/>
              </a:ext>
            </a:extLst>
          </p:cNvPr>
          <p:cNvCxnSpPr>
            <a:cxnSpLocks/>
          </p:cNvCxnSpPr>
          <p:nvPr/>
        </p:nvCxnSpPr>
        <p:spPr>
          <a:xfrm>
            <a:off x="4566058" y="1889345"/>
            <a:ext cx="93535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ZoneTexte 13">
            <a:extLst>
              <a:ext uri="{FF2B5EF4-FFF2-40B4-BE49-F238E27FC236}">
                <a16:creationId xmlns:a16="http://schemas.microsoft.com/office/drawing/2014/main" id="{EC833945-849F-4CF7-A72D-26951A96AF2D}"/>
              </a:ext>
            </a:extLst>
          </p:cNvPr>
          <p:cNvSpPr txBox="1"/>
          <p:nvPr/>
        </p:nvSpPr>
        <p:spPr>
          <a:xfrm>
            <a:off x="5586094" y="1706077"/>
            <a:ext cx="34690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 </a:t>
            </a:r>
            <a:r>
              <a:rPr lang="fr-FR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Thinking</a:t>
            </a:r>
            <a:endParaRPr lang="fr-FR" i="1" dirty="0">
              <a:solidFill>
                <a:schemeClr val="bg1"/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85DF41B5-B893-43DD-8F3F-0E097BBD822D}"/>
              </a:ext>
            </a:extLst>
          </p:cNvPr>
          <p:cNvSpPr txBox="1"/>
          <p:nvPr/>
        </p:nvSpPr>
        <p:spPr>
          <a:xfrm>
            <a:off x="838200" y="2416086"/>
            <a:ext cx="695325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Apprentissage de nouvelles </a:t>
            </a:r>
            <a:r>
              <a:rPr lang="fr-FR" sz="2000" b="1" dirty="0">
                <a:solidFill>
                  <a:schemeClr val="bg1"/>
                </a:solidFill>
                <a:latin typeface="Calibri" panose="020F0502020204030204" pitchFamily="34" charset="0"/>
              </a:rPr>
              <a:t>technologies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 informatiques</a:t>
            </a:r>
            <a:endParaRPr lang="fr-FR" sz="2000" dirty="0">
              <a:solidFill>
                <a:schemeClr val="bg1"/>
              </a:solidFill>
            </a:endParaRPr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F9176659-A0E4-4EEC-A68D-FB06669AEC05}"/>
              </a:ext>
            </a:extLst>
          </p:cNvPr>
          <p:cNvCxnSpPr>
            <a:cxnSpLocks/>
          </p:cNvCxnSpPr>
          <p:nvPr/>
        </p:nvCxnSpPr>
        <p:spPr>
          <a:xfrm>
            <a:off x="7068367" y="2616141"/>
            <a:ext cx="935355" cy="0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ZoneTexte 16">
            <a:extLst>
              <a:ext uri="{FF2B5EF4-FFF2-40B4-BE49-F238E27FC236}">
                <a16:creationId xmlns:a16="http://schemas.microsoft.com/office/drawing/2014/main" id="{7C2EBE33-B227-484B-A810-D131483F71D3}"/>
              </a:ext>
            </a:extLst>
          </p:cNvPr>
          <p:cNvSpPr txBox="1"/>
          <p:nvPr/>
        </p:nvSpPr>
        <p:spPr>
          <a:xfrm>
            <a:off x="7981950" y="2416086"/>
            <a:ext cx="31222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Pharo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,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Roassal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 et </a:t>
            </a:r>
            <a:r>
              <a:rPr lang="fr-FR" sz="2000" dirty="0" err="1">
                <a:solidFill>
                  <a:schemeClr val="bg1"/>
                </a:solidFill>
                <a:latin typeface="Calibri" panose="020F0502020204030204" pitchFamily="34" charset="0"/>
              </a:rPr>
              <a:t>Spec</a:t>
            </a:r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</a:rPr>
              <a:t> 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ABD74CF6-A2E4-4EA7-B85E-97B25DAC0542}"/>
              </a:ext>
            </a:extLst>
          </p:cNvPr>
          <p:cNvSpPr txBox="1"/>
          <p:nvPr/>
        </p:nvSpPr>
        <p:spPr>
          <a:xfrm>
            <a:off x="838200" y="3141484"/>
            <a:ext cx="92543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accent4">
                    <a:lumMod val="20000"/>
                    <a:lumOff val="80000"/>
                  </a:schemeClr>
                </a:solidFill>
                <a:latin typeface="Calibri" panose="020F0502020204030204" pitchFamily="34" charset="0"/>
              </a:rPr>
              <a:t>Difficultés rencontrées</a:t>
            </a:r>
            <a:endParaRPr lang="fr-FR" sz="2000" dirty="0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7CF9ECC5-8E8D-4223-A98B-8FBA58238593}"/>
              </a:ext>
            </a:extLst>
          </p:cNvPr>
          <p:cNvSpPr txBox="1"/>
          <p:nvPr/>
        </p:nvSpPr>
        <p:spPr>
          <a:xfrm>
            <a:off x="1314450" y="3541594"/>
            <a:ext cx="6953250" cy="9679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Principe et fonctionnement du </a:t>
            </a:r>
            <a:r>
              <a:rPr lang="fr-FR" sz="2000" b="1" dirty="0">
                <a:solidFill>
                  <a:schemeClr val="bg1"/>
                </a:solidFill>
              </a:rPr>
              <a:t>langage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Compréhension des </a:t>
            </a:r>
            <a:r>
              <a:rPr lang="fr-FR" sz="2000" b="1" dirty="0">
                <a:solidFill>
                  <a:schemeClr val="bg1"/>
                </a:solidFill>
              </a:rPr>
              <a:t>composants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148400C9-6B1F-4FB2-89A6-49AD273AF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21</a:t>
            </a:fld>
            <a:endParaRPr lang="fr-FR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352B0C8F-45CB-45C8-BE44-A13812B12847}"/>
              </a:ext>
            </a:extLst>
          </p:cNvPr>
          <p:cNvGrpSpPr/>
          <p:nvPr/>
        </p:nvGrpSpPr>
        <p:grpSpPr>
          <a:xfrm>
            <a:off x="-690004" y="4866170"/>
            <a:ext cx="2618744" cy="2083270"/>
            <a:chOff x="-690737" y="4864655"/>
            <a:chExt cx="2618744" cy="2083270"/>
          </a:xfrm>
        </p:grpSpPr>
        <p:sp>
          <p:nvSpPr>
            <p:cNvPr id="39" name="Organigramme : Délai 38">
              <a:extLst>
                <a:ext uri="{FF2B5EF4-FFF2-40B4-BE49-F238E27FC236}">
                  <a16:creationId xmlns:a16="http://schemas.microsoft.com/office/drawing/2014/main" id="{91F328A5-A9E6-436F-AF55-41D12AD3D026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A57DA31-9F68-4BCE-90FF-92A00CF613B4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82399"/>
              <a:chOff x="-696540" y="4979615"/>
              <a:chExt cx="2618744" cy="1982399"/>
            </a:xfrm>
          </p:grpSpPr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B9506254-2333-4B0C-B892-B9B4881339D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42" name="Espace réservé du contenu 2">
                <a:extLst>
                  <a:ext uri="{FF2B5EF4-FFF2-40B4-BE49-F238E27FC236}">
                    <a16:creationId xmlns:a16="http://schemas.microsoft.com/office/drawing/2014/main" id="{5F82F120-0B74-42CF-AEAE-8B919D37C76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43" name="Espace réservé du contenu 2">
                <a:extLst>
                  <a:ext uri="{FF2B5EF4-FFF2-40B4-BE49-F238E27FC236}">
                    <a16:creationId xmlns:a16="http://schemas.microsoft.com/office/drawing/2014/main" id="{EAB566C1-16AF-4D21-972C-AB03D3FDE4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FDF44F2A-95AB-4A47-ADA1-E08F26EFB10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1E483E66-3FA9-401A-B8C7-F48D6BB61B3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6277541"/>
                <a:ext cx="1988268" cy="563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800" b="1" dirty="0">
                    <a:solidFill>
                      <a:schemeClr val="bg1">
                        <a:lumMod val="6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6" name="Espace réservé du contenu 2">
                <a:extLst>
                  <a:ext uri="{FF2B5EF4-FFF2-40B4-BE49-F238E27FC236}">
                    <a16:creationId xmlns:a16="http://schemas.microsoft.com/office/drawing/2014/main" id="{B20D1E7E-2D91-4F42-B7FE-F41AD8CDD9F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626236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5884BA-8F89-458E-AA91-FCEEBC05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538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Conclusion</a:t>
            </a: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DB15876F-9ED6-4591-882A-CC911CE5554F}"/>
              </a:ext>
            </a:extLst>
          </p:cNvPr>
          <p:cNvGrpSpPr/>
          <p:nvPr/>
        </p:nvGrpSpPr>
        <p:grpSpPr>
          <a:xfrm>
            <a:off x="1287035" y="1817948"/>
            <a:ext cx="10515599" cy="1636529"/>
            <a:chOff x="1548054" y="2054650"/>
            <a:chExt cx="10515599" cy="1636529"/>
          </a:xfrm>
        </p:grpSpPr>
        <p:grpSp>
          <p:nvGrpSpPr>
            <p:cNvPr id="4" name="Groupe 3">
              <a:extLst>
                <a:ext uri="{FF2B5EF4-FFF2-40B4-BE49-F238E27FC236}">
                  <a16:creationId xmlns:a16="http://schemas.microsoft.com/office/drawing/2014/main" id="{CCCE1822-4E44-4219-ACE9-45F5833BC42A}"/>
                </a:ext>
              </a:extLst>
            </p:cNvPr>
            <p:cNvGrpSpPr/>
            <p:nvPr/>
          </p:nvGrpSpPr>
          <p:grpSpPr>
            <a:xfrm>
              <a:off x="1548054" y="2054650"/>
              <a:ext cx="10515599" cy="1636529"/>
              <a:chOff x="1291625" y="3608514"/>
              <a:chExt cx="10515599" cy="1636529"/>
            </a:xfrm>
          </p:grpSpPr>
          <p:grpSp>
            <p:nvGrpSpPr>
              <p:cNvPr id="5" name="Groupe 4">
                <a:extLst>
                  <a:ext uri="{FF2B5EF4-FFF2-40B4-BE49-F238E27FC236}">
                    <a16:creationId xmlns:a16="http://schemas.microsoft.com/office/drawing/2014/main" id="{F7213CE6-7D09-4DC0-96BE-6C5646198C5E}"/>
                  </a:ext>
                </a:extLst>
              </p:cNvPr>
              <p:cNvGrpSpPr/>
              <p:nvPr/>
            </p:nvGrpSpPr>
            <p:grpSpPr>
              <a:xfrm>
                <a:off x="1291625" y="3608514"/>
                <a:ext cx="10515599" cy="1606420"/>
                <a:chOff x="1278738" y="2952150"/>
                <a:chExt cx="10515599" cy="1606420"/>
              </a:xfrm>
            </p:grpSpPr>
            <p:sp>
              <p:nvSpPr>
                <p:cNvPr id="11" name="ZoneTexte 10">
                  <a:extLst>
                    <a:ext uri="{FF2B5EF4-FFF2-40B4-BE49-F238E27FC236}">
                      <a16:creationId xmlns:a16="http://schemas.microsoft.com/office/drawing/2014/main" id="{B014F255-2D37-416F-BDB8-C741CF5B0A0B}"/>
                    </a:ext>
                  </a:extLst>
                </p:cNvPr>
                <p:cNvSpPr txBox="1"/>
                <p:nvPr/>
              </p:nvSpPr>
              <p:spPr>
                <a:xfrm>
                  <a:off x="1278738" y="2952150"/>
                  <a:ext cx="10515599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Opportunité de pouvoir travailler dans une </a:t>
                  </a:r>
                  <a:r>
                    <a:rPr lang="fr-FR" sz="2000" b="1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entreprise</a:t>
                  </a:r>
                  <a:r>
                    <a:rPr lang="fr-FR" sz="2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 internationale dans le secteur </a:t>
                  </a:r>
                  <a:r>
                    <a:rPr lang="fr-FR" sz="2000" b="1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industriel</a:t>
                  </a:r>
                  <a:endParaRPr lang="fr-FR" sz="2000" b="1" i="1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4" name="ZoneTexte 13">
                  <a:extLst>
                    <a:ext uri="{FF2B5EF4-FFF2-40B4-BE49-F238E27FC236}">
                      <a16:creationId xmlns:a16="http://schemas.microsoft.com/office/drawing/2014/main" id="{639BC66C-5F84-45BC-B99B-3D2642B1BB73}"/>
                    </a:ext>
                  </a:extLst>
                </p:cNvPr>
                <p:cNvSpPr txBox="1"/>
                <p:nvPr/>
              </p:nvSpPr>
              <p:spPr>
                <a:xfrm>
                  <a:off x="1278738" y="4158460"/>
                  <a:ext cx="4512028" cy="40011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marL="342900" indent="-342900">
                    <a:buFont typeface="Arial" panose="020B0604020202020204" pitchFamily="34" charset="0"/>
                    <a:buChar char="•"/>
                  </a:pPr>
                  <a:r>
                    <a:rPr lang="fr-FR" sz="2000" dirty="0">
                      <a:solidFill>
                        <a:schemeClr val="bg1"/>
                      </a:solidFill>
                      <a:effectLst/>
                      <a:latin typeface="Calibri" panose="020F0502020204030204" pitchFamily="34" charset="0"/>
                      <a:ea typeface="Calibri" panose="020F0502020204030204" pitchFamily="34" charset="0"/>
                    </a:rPr>
                    <a:t>Projet abordé sous un nouvel angle</a:t>
                  </a:r>
                  <a:endParaRPr lang="fr-FR" sz="2000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6" name="Connecteur droit avec flèche 5">
                <a:extLst>
                  <a:ext uri="{FF2B5EF4-FFF2-40B4-BE49-F238E27FC236}">
                    <a16:creationId xmlns:a16="http://schemas.microsoft.com/office/drawing/2014/main" id="{9D50E658-CE55-46FB-88D6-89F8AD7C5A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14069" y="5030659"/>
                <a:ext cx="935355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A8386224-9EB0-4564-A385-018BAB9EFF69}"/>
                  </a:ext>
                </a:extLst>
              </p:cNvPr>
              <p:cNvSpPr txBox="1"/>
              <p:nvPr/>
            </p:nvSpPr>
            <p:spPr>
              <a:xfrm>
                <a:off x="6657092" y="4844933"/>
                <a:ext cx="3469005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Partir du </a:t>
                </a:r>
                <a:r>
                  <a:rPr lang="fr-FR" sz="2000" b="1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besoin</a:t>
                </a:r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 de l’utilisateur</a:t>
                </a:r>
                <a:endParaRPr lang="fr-FR" sz="2000" i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ABF84397-2F1E-4CDB-9229-AEDB8FB57ECA}"/>
                </a:ext>
              </a:extLst>
            </p:cNvPr>
            <p:cNvSpPr txBox="1"/>
            <p:nvPr/>
          </p:nvSpPr>
          <p:spPr>
            <a:xfrm>
              <a:off x="1548054" y="2624632"/>
              <a:ext cx="80971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Enrichissement des </a:t>
              </a:r>
              <a:r>
                <a: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connaissances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et </a:t>
              </a:r>
              <a:r>
                <a: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compétences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informatiques</a:t>
              </a:r>
              <a:endParaRPr lang="fr-FR" sz="2000" i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e 32">
            <a:extLst>
              <a:ext uri="{FF2B5EF4-FFF2-40B4-BE49-F238E27FC236}">
                <a16:creationId xmlns:a16="http://schemas.microsoft.com/office/drawing/2014/main" id="{DF95877C-38ED-45CA-B73D-ACF15720FC29}"/>
              </a:ext>
            </a:extLst>
          </p:cNvPr>
          <p:cNvGrpSpPr/>
          <p:nvPr/>
        </p:nvGrpSpPr>
        <p:grpSpPr>
          <a:xfrm>
            <a:off x="2106356" y="4024911"/>
            <a:ext cx="9254319" cy="929997"/>
            <a:chOff x="1743417" y="4103185"/>
            <a:chExt cx="9254319" cy="929997"/>
          </a:xfrm>
        </p:grpSpPr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89C11326-D182-452F-A139-F48014F26FA0}"/>
                </a:ext>
              </a:extLst>
            </p:cNvPr>
            <p:cNvSpPr txBox="1"/>
            <p:nvPr/>
          </p:nvSpPr>
          <p:spPr>
            <a:xfrm>
              <a:off x="1743417" y="4103185"/>
              <a:ext cx="9254319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Outil fonctionnel mais perfectible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15FEF734-261E-4E73-AACB-DB4CE3F1C86C}"/>
                </a:ext>
              </a:extLst>
            </p:cNvPr>
            <p:cNvSpPr txBox="1"/>
            <p:nvPr/>
          </p:nvSpPr>
          <p:spPr>
            <a:xfrm>
              <a:off x="1762261" y="4633072"/>
              <a:ext cx="6096000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b="1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Améliorations</a:t>
              </a:r>
              <a:r>
                <a:rPr lang="fr-FR" sz="2000" dirty="0">
                  <a:solidFill>
                    <a:schemeClr val="bg1"/>
                  </a:solidFill>
                  <a:latin typeface="Calibri" panose="020F0502020204030204" pitchFamily="34" charset="0"/>
                  <a:ea typeface="Calibri" panose="020F0502020204030204" pitchFamily="34" charset="0"/>
                </a:rPr>
                <a:t> 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et </a:t>
              </a:r>
              <a:r>
                <a:rPr lang="fr-FR" sz="2000" b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évolutions</a:t>
              </a: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 possibles</a:t>
              </a:r>
              <a:endParaRPr lang="fr-FR" sz="2000" i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67B6DF08-A496-4FCD-AD0A-B09284B5E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22</a:t>
            </a:fld>
            <a:endParaRPr lang="fr-FR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EDF35FEB-90A5-4BAE-823E-4E1C1DD78A5C}"/>
              </a:ext>
            </a:extLst>
          </p:cNvPr>
          <p:cNvGrpSpPr/>
          <p:nvPr/>
        </p:nvGrpSpPr>
        <p:grpSpPr>
          <a:xfrm>
            <a:off x="-691038" y="4858426"/>
            <a:ext cx="2618744" cy="2019894"/>
            <a:chOff x="-690737" y="4864655"/>
            <a:chExt cx="2618744" cy="2019894"/>
          </a:xfrm>
        </p:grpSpPr>
        <p:sp>
          <p:nvSpPr>
            <p:cNvPr id="26" name="Organigramme : Délai 25">
              <a:extLst>
                <a:ext uri="{FF2B5EF4-FFF2-40B4-BE49-F238E27FC236}">
                  <a16:creationId xmlns:a16="http://schemas.microsoft.com/office/drawing/2014/main" id="{AE586912-6224-444E-8F50-75322A0B96BE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05980473-965C-4DC1-AC18-5EE34150FF62}"/>
                </a:ext>
              </a:extLst>
            </p:cNvPr>
            <p:cNvGrpSpPr/>
            <p:nvPr/>
          </p:nvGrpSpPr>
          <p:grpSpPr>
            <a:xfrm>
              <a:off x="-690737" y="4965526"/>
              <a:ext cx="2618744" cy="1919023"/>
              <a:chOff x="-696540" y="4979615"/>
              <a:chExt cx="2618744" cy="1919023"/>
            </a:xfrm>
          </p:grpSpPr>
          <p:sp>
            <p:nvSpPr>
              <p:cNvPr id="29" name="Espace réservé du contenu 2">
                <a:extLst>
                  <a:ext uri="{FF2B5EF4-FFF2-40B4-BE49-F238E27FC236}">
                    <a16:creationId xmlns:a16="http://schemas.microsoft.com/office/drawing/2014/main" id="{73298ECD-3378-46CD-8BF1-B045A85CB5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7DE10C28-B33C-4EAE-99CC-2C43FB11E48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6540" y="5216377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CB799594-64D1-4C2B-B8BB-AAB8FCA114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5643295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2" name="Espace réservé du contenu 2">
                <a:extLst>
                  <a:ext uri="{FF2B5EF4-FFF2-40B4-BE49-F238E27FC236}">
                    <a16:creationId xmlns:a16="http://schemas.microsoft.com/office/drawing/2014/main" id="{0DE0AE66-2C98-419D-826B-8250C2B55B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29434" y="6017762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3" name="Espace réservé du contenu 2">
                <a:extLst>
                  <a:ext uri="{FF2B5EF4-FFF2-40B4-BE49-F238E27FC236}">
                    <a16:creationId xmlns:a16="http://schemas.microsoft.com/office/drawing/2014/main" id="{F108A275-D9E6-454B-8273-390B15AE433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6277541"/>
                <a:ext cx="1988268" cy="56355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2BB0E43-3DA0-4573-8018-61C11FD8F55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18573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800" b="1" dirty="0">
                    <a:solidFill>
                      <a:schemeClr val="bg1">
                        <a:lumMod val="6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5491982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9638DCFF-5520-4C81-A239-452E2F55ADF8}"/>
              </a:ext>
            </a:extLst>
          </p:cNvPr>
          <p:cNvSpPr txBox="1"/>
          <p:nvPr/>
        </p:nvSpPr>
        <p:spPr>
          <a:xfrm>
            <a:off x="3190943" y="2826123"/>
            <a:ext cx="6133964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40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Merci pour votre attention !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98280F6-79C4-4ECB-8A65-D0D19086CD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9615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35884BA-8F89-458E-AA91-FCEEBC05DE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1538"/>
            <a:ext cx="10515600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Sources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39839A-92C6-430E-867B-C2C757598B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24</a:t>
            </a:fld>
            <a:endParaRPr lang="fr-FR"/>
          </a:p>
        </p:txBody>
      </p: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5904483B-4699-40A7-BDF4-B8A3D3423412}"/>
              </a:ext>
            </a:extLst>
          </p:cNvPr>
          <p:cNvGrpSpPr/>
          <p:nvPr/>
        </p:nvGrpSpPr>
        <p:grpSpPr>
          <a:xfrm>
            <a:off x="1036663" y="1612095"/>
            <a:ext cx="10515599" cy="1606420"/>
            <a:chOff x="1548054" y="2054650"/>
            <a:chExt cx="10515599" cy="1606420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4C202A89-EA05-42D2-AA53-EB6ED1E20180}"/>
                </a:ext>
              </a:extLst>
            </p:cNvPr>
            <p:cNvGrpSpPr/>
            <p:nvPr/>
          </p:nvGrpSpPr>
          <p:grpSpPr>
            <a:xfrm>
              <a:off x="1548054" y="2054650"/>
              <a:ext cx="10515599" cy="1606420"/>
              <a:chOff x="1278738" y="2952150"/>
              <a:chExt cx="10515599" cy="1606420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24926050-EB94-4161-8C07-3A3389BE3C26}"/>
                  </a:ext>
                </a:extLst>
              </p:cNvPr>
              <p:cNvSpPr txBox="1"/>
              <p:nvPr/>
            </p:nvSpPr>
            <p:spPr>
              <a:xfrm>
                <a:off x="1278738" y="2952150"/>
                <a:ext cx="10515599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Documents de l’équipe UX &amp; Prototypage</a:t>
                </a:r>
                <a:endParaRPr lang="fr-FR" sz="2000" b="1" i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2A0C2405-6503-428B-9DF9-45BDE48E37AE}"/>
                  </a:ext>
                </a:extLst>
              </p:cNvPr>
              <p:cNvSpPr txBox="1"/>
              <p:nvPr/>
            </p:nvSpPr>
            <p:spPr>
              <a:xfrm>
                <a:off x="1278738" y="4158460"/>
                <a:ext cx="4512028" cy="4001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fr-FR" sz="2000" i="1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GitHub</a:t>
                </a:r>
                <a:r>
                  <a:rPr lang="fr-F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r>
                  <a:rPr lang="fr-FR" sz="2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Molecule</a:t>
                </a:r>
                <a:r>
                  <a:rPr lang="fr-F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et </a:t>
                </a:r>
                <a:r>
                  <a:rPr lang="fr-FR" sz="2000" dirty="0" err="1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Pharo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731D18C-9E78-444A-A9AE-B65D52EB0ADE}"/>
                </a:ext>
              </a:extLst>
            </p:cNvPr>
            <p:cNvSpPr txBox="1"/>
            <p:nvPr/>
          </p:nvSpPr>
          <p:spPr>
            <a:xfrm>
              <a:off x="1548054" y="2624632"/>
              <a:ext cx="8097146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fr-FR" sz="20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</a:rPr>
                <a:t>Documents Thales</a:t>
              </a:r>
              <a:endParaRPr lang="fr-FR" sz="2000" i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0927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38C7886-5CF9-4B7E-B506-BC7157790F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Introduction</a:t>
            </a:r>
            <a:endParaRPr lang="fr-FR" dirty="0">
              <a:solidFill>
                <a:srgbClr val="33CCFF"/>
              </a:solidFill>
            </a:endParaRPr>
          </a:p>
        </p:txBody>
      </p:sp>
      <p:sp>
        <p:nvSpPr>
          <p:cNvPr id="5" name="Espace réservé du contenu 2">
            <a:extLst>
              <a:ext uri="{FF2B5EF4-FFF2-40B4-BE49-F238E27FC236}">
                <a16:creationId xmlns:a16="http://schemas.microsoft.com/office/drawing/2014/main" id="{8CF5B058-ADB2-4CD4-B145-2E028AE21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2202" y="1835063"/>
            <a:ext cx="4008547" cy="477777"/>
          </a:xfrm>
        </p:spPr>
        <p:txBody>
          <a:bodyPr>
            <a:normAutofit/>
          </a:bodyPr>
          <a:lstStyle/>
          <a:p>
            <a:pPr lvl="1"/>
            <a:r>
              <a:rPr lang="fr-FR" dirty="0">
                <a:solidFill>
                  <a:schemeClr val="bg1"/>
                </a:solidFill>
              </a:rPr>
              <a:t>Stage de 10 semaines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C9DCF019-8145-47F8-B4FC-CB0D47B16DEF}"/>
              </a:ext>
            </a:extLst>
          </p:cNvPr>
          <p:cNvGrpSpPr/>
          <p:nvPr/>
        </p:nvGrpSpPr>
        <p:grpSpPr>
          <a:xfrm>
            <a:off x="4815626" y="1832223"/>
            <a:ext cx="6591387" cy="1938992"/>
            <a:chOff x="4815626" y="1832223"/>
            <a:chExt cx="6591387" cy="1938992"/>
          </a:xfrm>
        </p:grpSpPr>
        <p:sp>
          <p:nvSpPr>
            <p:cNvPr id="8" name="Espace réservé du contenu 2">
              <a:extLst>
                <a:ext uri="{FF2B5EF4-FFF2-40B4-BE49-F238E27FC236}">
                  <a16:creationId xmlns:a16="http://schemas.microsoft.com/office/drawing/2014/main" id="{2E76A90A-8661-4A0D-A2BA-497D0A7E64FF}"/>
                </a:ext>
              </a:extLst>
            </p:cNvPr>
            <p:cNvSpPr txBox="1">
              <a:spLocks/>
            </p:cNvSpPr>
            <p:nvPr/>
          </p:nvSpPr>
          <p:spPr>
            <a:xfrm>
              <a:off x="4815626" y="1835064"/>
              <a:ext cx="4008547" cy="477777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1"/>
              <a:r>
                <a:rPr lang="fr-FR" dirty="0">
                  <a:solidFill>
                    <a:schemeClr val="accent4">
                      <a:lumMod val="20000"/>
                      <a:lumOff val="80000"/>
                    </a:schemeClr>
                  </a:solidFill>
                </a:rPr>
                <a:t>Sujet</a:t>
              </a:r>
            </a:p>
          </p:txBody>
        </p:sp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6B7C3963-0D6A-412F-BC0C-429C8ADB712F}"/>
                </a:ext>
              </a:extLst>
            </p:cNvPr>
            <p:cNvSpPr txBox="1"/>
            <p:nvPr/>
          </p:nvSpPr>
          <p:spPr>
            <a:xfrm>
              <a:off x="7095535" y="1832223"/>
              <a:ext cx="4311478" cy="19389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2400" dirty="0">
                  <a:solidFill>
                    <a:schemeClr val="bg1"/>
                  </a:solidFill>
                </a:rPr>
                <a:t>Réalisation d’un </a:t>
              </a:r>
              <a:r>
                <a:rPr lang="fr-FR" sz="2400" b="1" dirty="0">
                  <a:solidFill>
                    <a:schemeClr val="bg1"/>
                  </a:solidFill>
                </a:rPr>
                <a:t>outil de prototypage IHM </a:t>
              </a:r>
              <a:r>
                <a:rPr lang="fr-FR" sz="2400" b="1" i="1" dirty="0">
                  <a:solidFill>
                    <a:schemeClr val="bg1"/>
                  </a:solidFill>
                </a:rPr>
                <a:t>open source </a:t>
              </a:r>
              <a:r>
                <a:rPr lang="fr-FR" sz="2400" dirty="0">
                  <a:solidFill>
                    <a:schemeClr val="bg1"/>
                  </a:solidFill>
                </a:rPr>
                <a:t>avec les solutions de développements </a:t>
              </a:r>
              <a:r>
                <a:rPr lang="fr-FR" sz="2400" b="1" dirty="0" err="1">
                  <a:solidFill>
                    <a:schemeClr val="bg1"/>
                  </a:solidFill>
                </a:rPr>
                <a:t>Pharo</a:t>
              </a:r>
              <a:r>
                <a:rPr lang="fr-FR" sz="2400" dirty="0">
                  <a:solidFill>
                    <a:schemeClr val="bg1"/>
                  </a:solidFill>
                </a:rPr>
                <a:t> pour composants</a:t>
              </a:r>
              <a:r>
                <a:rPr lang="fr-FR" sz="2400" b="1" i="1" dirty="0">
                  <a:solidFill>
                    <a:schemeClr val="bg1"/>
                  </a:solidFill>
                </a:rPr>
                <a:t>  </a:t>
              </a:r>
              <a:endParaRPr lang="fr-FR" sz="2400" b="1" dirty="0">
                <a:solidFill>
                  <a:schemeClr val="bg1"/>
                </a:solidFill>
              </a:endParaRPr>
            </a:p>
          </p:txBody>
        </p:sp>
        <p:cxnSp>
          <p:nvCxnSpPr>
            <p:cNvPr id="12" name="Connecteur droit avec flèche 11">
              <a:extLst>
                <a:ext uri="{FF2B5EF4-FFF2-40B4-BE49-F238E27FC236}">
                  <a16:creationId xmlns:a16="http://schemas.microsoft.com/office/drawing/2014/main" id="{4428FD0F-21FD-454D-A2B6-0A7A41301FC8}"/>
                </a:ext>
              </a:extLst>
            </p:cNvPr>
            <p:cNvCxnSpPr>
              <a:cxnSpLocks/>
            </p:cNvCxnSpPr>
            <p:nvPr/>
          </p:nvCxnSpPr>
          <p:spPr>
            <a:xfrm>
              <a:off x="6419850" y="1991990"/>
              <a:ext cx="800100" cy="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DBD55F49-6637-48E6-983F-4930462E09A1}"/>
              </a:ext>
            </a:extLst>
          </p:cNvPr>
          <p:cNvGrpSpPr/>
          <p:nvPr/>
        </p:nvGrpSpPr>
        <p:grpSpPr>
          <a:xfrm>
            <a:off x="991004" y="2346856"/>
            <a:ext cx="3010939" cy="1347266"/>
            <a:chOff x="991004" y="2350513"/>
            <a:chExt cx="3010939" cy="1347266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4AD6C0A2-D997-4968-A9D6-D340A5308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77" t="33494" r="8004" b="34508"/>
            <a:stretch/>
          </p:blipFill>
          <p:spPr>
            <a:xfrm>
              <a:off x="991004" y="2968884"/>
              <a:ext cx="3010939" cy="728895"/>
            </a:xfrm>
            <a:prstGeom prst="rect">
              <a:avLst/>
            </a:prstGeom>
          </p:spPr>
        </p:pic>
        <p:cxnSp>
          <p:nvCxnSpPr>
            <p:cNvPr id="18" name="Connecteur droit avec flèche 17">
              <a:extLst>
                <a:ext uri="{FF2B5EF4-FFF2-40B4-BE49-F238E27FC236}">
                  <a16:creationId xmlns:a16="http://schemas.microsoft.com/office/drawing/2014/main" id="{EBE7FBA1-A091-4784-83D3-6DDD126B090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6474" y="2350513"/>
              <a:ext cx="1" cy="454863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Espace réservé du numéro de diapositive 18">
            <a:extLst>
              <a:ext uri="{FF2B5EF4-FFF2-40B4-BE49-F238E27FC236}">
                <a16:creationId xmlns:a16="http://schemas.microsoft.com/office/drawing/2014/main" id="{5D1F7041-A601-4014-A989-884075895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3</a:t>
            </a:fld>
            <a:endParaRPr lang="fr-FR"/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7CDBF9EE-A533-4E1D-948B-764A79236C12}"/>
              </a:ext>
            </a:extLst>
          </p:cNvPr>
          <p:cNvGrpSpPr/>
          <p:nvPr/>
        </p:nvGrpSpPr>
        <p:grpSpPr>
          <a:xfrm>
            <a:off x="492202" y="3780479"/>
            <a:ext cx="4097978" cy="1510055"/>
            <a:chOff x="492202" y="4005420"/>
            <a:chExt cx="4097978" cy="1510055"/>
          </a:xfrm>
        </p:grpSpPr>
        <p:cxnSp>
          <p:nvCxnSpPr>
            <p:cNvPr id="27" name="Connecteur droit avec flèche 26">
              <a:extLst>
                <a:ext uri="{FF2B5EF4-FFF2-40B4-BE49-F238E27FC236}">
                  <a16:creationId xmlns:a16="http://schemas.microsoft.com/office/drawing/2014/main" id="{F971FC1B-07F0-4E86-8AFC-77FD01D96C2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6950" y="4005420"/>
              <a:ext cx="1" cy="46640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8" name="Espace réservé du contenu 2">
              <a:extLst>
                <a:ext uri="{FF2B5EF4-FFF2-40B4-BE49-F238E27FC236}">
                  <a16:creationId xmlns:a16="http://schemas.microsoft.com/office/drawing/2014/main" id="{5947D201-B392-4159-B608-D14ABCDA4141}"/>
                </a:ext>
              </a:extLst>
            </p:cNvPr>
            <p:cNvSpPr txBox="1">
              <a:spLocks/>
            </p:cNvSpPr>
            <p:nvPr/>
          </p:nvSpPr>
          <p:spPr>
            <a:xfrm>
              <a:off x="492202" y="4529793"/>
              <a:ext cx="4097978" cy="985682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457200" lvl="1" indent="0">
                <a:buNone/>
              </a:pPr>
              <a:r>
                <a:rPr lang="fr-FR" dirty="0">
                  <a:solidFill>
                    <a:schemeClr val="bg1"/>
                  </a:solidFill>
                </a:rPr>
                <a:t>Équipe UX &amp; Prototypage</a:t>
              </a:r>
            </a:p>
          </p:txBody>
        </p:sp>
      </p:grp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2A6F399E-A15E-4F6A-AF6A-283F11C03771}"/>
              </a:ext>
            </a:extLst>
          </p:cNvPr>
          <p:cNvGrpSpPr/>
          <p:nvPr/>
        </p:nvGrpSpPr>
        <p:grpSpPr>
          <a:xfrm>
            <a:off x="5008442" y="2418080"/>
            <a:ext cx="4511638" cy="2448884"/>
            <a:chOff x="5001215" y="1944131"/>
            <a:chExt cx="4511638" cy="2448884"/>
          </a:xfrm>
        </p:grpSpPr>
        <p:grpSp>
          <p:nvGrpSpPr>
            <p:cNvPr id="26" name="Groupe 25">
              <a:extLst>
                <a:ext uri="{FF2B5EF4-FFF2-40B4-BE49-F238E27FC236}">
                  <a16:creationId xmlns:a16="http://schemas.microsoft.com/office/drawing/2014/main" id="{B1AB77FB-52D6-4A09-BD5B-251FFEA21560}"/>
                </a:ext>
              </a:extLst>
            </p:cNvPr>
            <p:cNvGrpSpPr/>
            <p:nvPr/>
          </p:nvGrpSpPr>
          <p:grpSpPr>
            <a:xfrm>
              <a:off x="5001215" y="1944131"/>
              <a:ext cx="2731487" cy="2448884"/>
              <a:chOff x="4846746" y="1926226"/>
              <a:chExt cx="2731487" cy="2448884"/>
            </a:xfrm>
          </p:grpSpPr>
          <p:sp>
            <p:nvSpPr>
              <p:cNvPr id="10" name="ZoneTexte 9">
                <a:extLst>
                  <a:ext uri="{FF2B5EF4-FFF2-40B4-BE49-F238E27FC236}">
                    <a16:creationId xmlns:a16="http://schemas.microsoft.com/office/drawing/2014/main" id="{16BCEB00-378A-4411-A71E-9DF237272179}"/>
                  </a:ext>
                </a:extLst>
              </p:cNvPr>
              <p:cNvSpPr txBox="1"/>
              <p:nvPr/>
            </p:nvSpPr>
            <p:spPr>
              <a:xfrm>
                <a:off x="4846746" y="3913445"/>
                <a:ext cx="202853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bg1"/>
                    </a:solidFill>
                  </a:rPr>
                  <a:t>Complexe </a:t>
                </a:r>
              </a:p>
            </p:txBody>
          </p:sp>
          <p:sp>
            <p:nvSpPr>
              <p:cNvPr id="11" name="ZoneTexte 10">
                <a:extLst>
                  <a:ext uri="{FF2B5EF4-FFF2-40B4-BE49-F238E27FC236}">
                    <a16:creationId xmlns:a16="http://schemas.microsoft.com/office/drawing/2014/main" id="{E3A98C04-4D1A-470E-8441-91462A758A3A}"/>
                  </a:ext>
                </a:extLst>
              </p:cNvPr>
              <p:cNvSpPr txBox="1"/>
              <p:nvPr/>
            </p:nvSpPr>
            <p:spPr>
              <a:xfrm>
                <a:off x="4846746" y="3413798"/>
                <a:ext cx="273148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fr-FR" sz="2400" dirty="0">
                    <a:solidFill>
                      <a:schemeClr val="bg1"/>
                    </a:solidFill>
                  </a:rPr>
                  <a:t>Langage nouveau</a:t>
                </a:r>
              </a:p>
            </p:txBody>
          </p:sp>
          <p:cxnSp>
            <p:nvCxnSpPr>
              <p:cNvPr id="15" name="Connecteur droit avec flèche 14">
                <a:extLst>
                  <a:ext uri="{FF2B5EF4-FFF2-40B4-BE49-F238E27FC236}">
                    <a16:creationId xmlns:a16="http://schemas.microsoft.com/office/drawing/2014/main" id="{5FEACE00-F3CF-4CBE-8E12-102938154C2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90094" y="1926226"/>
                <a:ext cx="0" cy="1416409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30EF8013-2B19-4FBD-A022-348E23A0AF05}"/>
                </a:ext>
              </a:extLst>
            </p:cNvPr>
            <p:cNvCxnSpPr>
              <a:cxnSpLocks/>
            </p:cNvCxnSpPr>
            <p:nvPr/>
          </p:nvCxnSpPr>
          <p:spPr>
            <a:xfrm>
              <a:off x="6717256" y="4162183"/>
              <a:ext cx="756558" cy="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67E30F8F-347D-4F9C-8AE5-B57E3DF735A0}"/>
                </a:ext>
              </a:extLst>
            </p:cNvPr>
            <p:cNvSpPr txBox="1"/>
            <p:nvPr/>
          </p:nvSpPr>
          <p:spPr>
            <a:xfrm>
              <a:off x="7484321" y="3921057"/>
              <a:ext cx="2028532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2400" dirty="0">
                  <a:solidFill>
                    <a:schemeClr val="bg1"/>
                  </a:solidFill>
                </a:rPr>
                <a:t>Composants</a:t>
              </a:r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1D088A5C-09A2-4632-B15C-04D5DB6BB4AE}"/>
              </a:ext>
            </a:extLst>
          </p:cNvPr>
          <p:cNvGrpSpPr/>
          <p:nvPr/>
        </p:nvGrpSpPr>
        <p:grpSpPr>
          <a:xfrm>
            <a:off x="-688469" y="4864138"/>
            <a:ext cx="2599590" cy="2083270"/>
            <a:chOff x="-699362" y="4864655"/>
            <a:chExt cx="2599590" cy="2083270"/>
          </a:xfrm>
        </p:grpSpPr>
        <p:sp>
          <p:nvSpPr>
            <p:cNvPr id="33" name="Organigramme : Délai 32">
              <a:extLst>
                <a:ext uri="{FF2B5EF4-FFF2-40B4-BE49-F238E27FC236}">
                  <a16:creationId xmlns:a16="http://schemas.microsoft.com/office/drawing/2014/main" id="{E7764EE1-DB34-4AD6-8517-8669B3FA9BDE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4" name="Groupe 33">
              <a:extLst>
                <a:ext uri="{FF2B5EF4-FFF2-40B4-BE49-F238E27FC236}">
                  <a16:creationId xmlns:a16="http://schemas.microsoft.com/office/drawing/2014/main" id="{17D1DFC7-B983-4095-8E67-3634BDAA5519}"/>
                </a:ext>
              </a:extLst>
            </p:cNvPr>
            <p:cNvGrpSpPr/>
            <p:nvPr/>
          </p:nvGrpSpPr>
          <p:grpSpPr>
            <a:xfrm>
              <a:off x="-699362" y="4965526"/>
              <a:ext cx="2599590" cy="1982399"/>
              <a:chOff x="-705165" y="4979615"/>
              <a:chExt cx="2599590" cy="1982399"/>
            </a:xfrm>
          </p:grpSpPr>
          <p:sp>
            <p:nvSpPr>
              <p:cNvPr id="35" name="Espace réservé du contenu 2">
                <a:extLst>
                  <a:ext uri="{FF2B5EF4-FFF2-40B4-BE49-F238E27FC236}">
                    <a16:creationId xmlns:a16="http://schemas.microsoft.com/office/drawing/2014/main" id="{9FCDD176-E0BA-4DF7-940B-F38B11D8774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4979615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A3C9AB5C-03A2-4AB8-84FF-A193E34516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05165" y="5295345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7" name="Espace réservé du contenu 2">
                <a:extLst>
                  <a:ext uri="{FF2B5EF4-FFF2-40B4-BE49-F238E27FC236}">
                    <a16:creationId xmlns:a16="http://schemas.microsoft.com/office/drawing/2014/main" id="{DEAC4243-391F-41FA-A6AD-C9BA7C5A61A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12748" y="5694548"/>
                <a:ext cx="2407173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9" name="Espace réservé du contenu 2">
                <a:extLst>
                  <a:ext uri="{FF2B5EF4-FFF2-40B4-BE49-F238E27FC236}">
                    <a16:creationId xmlns:a16="http://schemas.microsoft.com/office/drawing/2014/main" id="{48034F1B-8A70-4FF5-A44C-0BDFAD52D28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64525" y="6095830"/>
                <a:ext cx="2407173" cy="554891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0" name="Espace réservé du contenu 2">
                <a:extLst>
                  <a:ext uri="{FF2B5EF4-FFF2-40B4-BE49-F238E27FC236}">
                    <a16:creationId xmlns:a16="http://schemas.microsoft.com/office/drawing/2014/main" id="{78F5F5AF-E9AF-429D-A923-A8ABCF7320C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55072" y="6337907"/>
                <a:ext cx="1988268" cy="35143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5C66E07B-2104-4060-9E35-09A08D807F1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81949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43998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e 7">
            <a:extLst>
              <a:ext uri="{FF2B5EF4-FFF2-40B4-BE49-F238E27FC236}">
                <a16:creationId xmlns:a16="http://schemas.microsoft.com/office/drawing/2014/main" id="{2072D0B9-E094-4FC6-BBEA-48322E0F5457}"/>
              </a:ext>
            </a:extLst>
          </p:cNvPr>
          <p:cNvGrpSpPr/>
          <p:nvPr/>
        </p:nvGrpSpPr>
        <p:grpSpPr>
          <a:xfrm>
            <a:off x="-784133" y="4859159"/>
            <a:ext cx="4423357" cy="2038345"/>
            <a:chOff x="-779157" y="4872285"/>
            <a:chExt cx="4423357" cy="2038345"/>
          </a:xfrm>
        </p:grpSpPr>
        <p:sp>
          <p:nvSpPr>
            <p:cNvPr id="7" name="Organigramme : Délai 6">
              <a:extLst>
                <a:ext uri="{FF2B5EF4-FFF2-40B4-BE49-F238E27FC236}">
                  <a16:creationId xmlns:a16="http://schemas.microsoft.com/office/drawing/2014/main" id="{C70EDB7F-7956-45F0-8A6B-CFAC64C5DC1F}"/>
                </a:ext>
              </a:extLst>
            </p:cNvPr>
            <p:cNvSpPr/>
            <p:nvPr/>
          </p:nvSpPr>
          <p:spPr>
            <a:xfrm>
              <a:off x="7370" y="487228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4C63ADEA-E5D0-4E68-9771-D383438D30EF}"/>
                </a:ext>
              </a:extLst>
            </p:cNvPr>
            <p:cNvGrpSpPr/>
            <p:nvPr/>
          </p:nvGrpSpPr>
          <p:grpSpPr>
            <a:xfrm>
              <a:off x="-779157" y="4964852"/>
              <a:ext cx="4423357" cy="1945778"/>
              <a:chOff x="-784960" y="4978941"/>
              <a:chExt cx="4423357" cy="1945778"/>
            </a:xfrm>
          </p:grpSpPr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CB67AD90-5675-4EAA-847E-DD3518CAE76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7" name="Espace réservé du contenu 2">
                <a:extLst>
                  <a:ext uri="{FF2B5EF4-FFF2-40B4-BE49-F238E27FC236}">
                    <a16:creationId xmlns:a16="http://schemas.microsoft.com/office/drawing/2014/main" id="{39B7E546-7FEF-4197-8522-055805D5E83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784960" y="5212825"/>
                <a:ext cx="2572372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6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8" name="Espace réservé du contenu 2">
                <a:extLst>
                  <a:ext uri="{FF2B5EF4-FFF2-40B4-BE49-F238E27FC236}">
                    <a16:creationId xmlns:a16="http://schemas.microsoft.com/office/drawing/2014/main" id="{2C88E566-8543-4A03-82DD-03E6EB34A2D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21274" y="5710256"/>
                <a:ext cx="2455557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9" name="Espace réservé du contenu 2">
                <a:extLst>
                  <a:ext uri="{FF2B5EF4-FFF2-40B4-BE49-F238E27FC236}">
                    <a16:creationId xmlns:a16="http://schemas.microsoft.com/office/drawing/2014/main" id="{5B985884-12F7-4A68-BF1E-D76E71C968F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36514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0" name="Espace réservé du contenu 2">
                <a:extLst>
                  <a:ext uri="{FF2B5EF4-FFF2-40B4-BE49-F238E27FC236}">
                    <a16:creationId xmlns:a16="http://schemas.microsoft.com/office/drawing/2014/main" id="{D2208288-48C2-4FD8-A61E-28C8AF0E0AD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3042" y="6348879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2713301F-26F7-4556-AD13-FA54F9CE927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8CBB015-16D8-454A-90D9-53D14C9030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609" y="231997"/>
            <a:ext cx="7787393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l’entreprise</a:t>
            </a:r>
            <a:endParaRPr lang="fr-FR" dirty="0">
              <a:solidFill>
                <a:srgbClr val="33CCFF"/>
              </a:solidFill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93955C6-FD5F-48DB-9F7A-6DFF321BC1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319" y="2084448"/>
            <a:ext cx="4092242" cy="836197"/>
          </a:xfrm>
        </p:spPr>
        <p:txBody>
          <a:bodyPr>
            <a:normAutofit fontScale="92500"/>
          </a:bodyPr>
          <a:lstStyle/>
          <a:p>
            <a:pPr lvl="1"/>
            <a:r>
              <a:rPr lang="fr-FR" b="1" dirty="0">
                <a:solidFill>
                  <a:schemeClr val="bg1"/>
                </a:solidFill>
              </a:rPr>
              <a:t>Leader international </a:t>
            </a:r>
            <a:r>
              <a:rPr lang="fr-FR" dirty="0">
                <a:solidFill>
                  <a:schemeClr val="bg1"/>
                </a:solidFill>
              </a:rPr>
              <a:t>dans les </a:t>
            </a:r>
            <a:r>
              <a:rPr lang="fr-FR" b="1" dirty="0">
                <a:solidFill>
                  <a:schemeClr val="bg1"/>
                </a:solidFill>
              </a:rPr>
              <a:t>systèmes</a:t>
            </a:r>
            <a:r>
              <a:rPr lang="fr-FR" dirty="0">
                <a:solidFill>
                  <a:schemeClr val="bg1"/>
                </a:solidFill>
              </a:rPr>
              <a:t> </a:t>
            </a:r>
            <a:r>
              <a:rPr lang="fr-FR" b="1" dirty="0">
                <a:solidFill>
                  <a:schemeClr val="bg1"/>
                </a:solidFill>
              </a:rPr>
              <a:t>d’informations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FB37E642-9CC6-4F2A-B27B-D3FE038D6EC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77" t="33494" r="8004" b="34508"/>
          <a:stretch/>
        </p:blipFill>
        <p:spPr>
          <a:xfrm>
            <a:off x="8394702" y="654468"/>
            <a:ext cx="2518277" cy="609630"/>
          </a:xfrm>
          <a:prstGeom prst="rect">
            <a:avLst/>
          </a:prstGeom>
        </p:spPr>
      </p:pic>
      <p:grpSp>
        <p:nvGrpSpPr>
          <p:cNvPr id="15" name="Groupe 14">
            <a:extLst>
              <a:ext uri="{FF2B5EF4-FFF2-40B4-BE49-F238E27FC236}">
                <a16:creationId xmlns:a16="http://schemas.microsoft.com/office/drawing/2014/main" id="{1018B5BC-C992-479F-9633-A8D88ECAF40D}"/>
              </a:ext>
            </a:extLst>
          </p:cNvPr>
          <p:cNvGrpSpPr/>
          <p:nvPr/>
        </p:nvGrpSpPr>
        <p:grpSpPr>
          <a:xfrm>
            <a:off x="5301927" y="1692836"/>
            <a:ext cx="6375400" cy="4329112"/>
            <a:chOff x="4876800" y="1690688"/>
            <a:chExt cx="6375400" cy="4329112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215983D3-8586-4DD8-BF9A-0164CDD6337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76800" y="1690688"/>
              <a:ext cx="6375400" cy="3901612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0E62BBBD-AEA9-47D4-B6C8-974EAA756015}"/>
                </a:ext>
              </a:extLst>
            </p:cNvPr>
            <p:cNvSpPr txBox="1"/>
            <p:nvPr/>
          </p:nvSpPr>
          <p:spPr>
            <a:xfrm>
              <a:off x="6654800" y="5650468"/>
              <a:ext cx="3098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dirty="0">
                  <a:solidFill>
                    <a:schemeClr val="bg1"/>
                  </a:solidFill>
                </a:rPr>
                <a:t>Secteurs d’activités de THALES</a:t>
              </a:r>
            </a:p>
          </p:txBody>
        </p:sp>
      </p:grpSp>
      <p:sp>
        <p:nvSpPr>
          <p:cNvPr id="17" name="Espace réservé du contenu 2">
            <a:extLst>
              <a:ext uri="{FF2B5EF4-FFF2-40B4-BE49-F238E27FC236}">
                <a16:creationId xmlns:a16="http://schemas.microsoft.com/office/drawing/2014/main" id="{DD36C47E-0CF5-4F9F-95CF-5213913B3523}"/>
              </a:ext>
            </a:extLst>
          </p:cNvPr>
          <p:cNvSpPr txBox="1">
            <a:spLocks/>
          </p:cNvSpPr>
          <p:nvPr/>
        </p:nvSpPr>
        <p:spPr>
          <a:xfrm>
            <a:off x="1095902" y="3160069"/>
            <a:ext cx="2987257" cy="4747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b="1" dirty="0">
                <a:solidFill>
                  <a:schemeClr val="bg1"/>
                </a:solidFill>
              </a:rPr>
              <a:t>3</a:t>
            </a:r>
            <a:r>
              <a:rPr lang="fr-FR" sz="2400" dirty="0">
                <a:solidFill>
                  <a:schemeClr val="bg1"/>
                </a:solidFill>
              </a:rPr>
              <a:t> chiffres en </a:t>
            </a:r>
            <a:r>
              <a:rPr lang="fr-FR" sz="2400" b="1" dirty="0">
                <a:solidFill>
                  <a:schemeClr val="bg1"/>
                </a:solidFill>
              </a:rPr>
              <a:t>2020</a:t>
            </a:r>
            <a:r>
              <a:rPr lang="fr-FR" sz="2400" dirty="0">
                <a:solidFill>
                  <a:schemeClr val="bg1"/>
                </a:solidFill>
              </a:rPr>
              <a:t> :</a:t>
            </a:r>
          </a:p>
        </p:txBody>
      </p:sp>
      <p:grpSp>
        <p:nvGrpSpPr>
          <p:cNvPr id="22" name="Groupe 21">
            <a:extLst>
              <a:ext uri="{FF2B5EF4-FFF2-40B4-BE49-F238E27FC236}">
                <a16:creationId xmlns:a16="http://schemas.microsoft.com/office/drawing/2014/main" id="{3B7A6D8C-5772-4CF7-BFAB-BF57FEC8E978}"/>
              </a:ext>
            </a:extLst>
          </p:cNvPr>
          <p:cNvGrpSpPr/>
          <p:nvPr/>
        </p:nvGrpSpPr>
        <p:grpSpPr>
          <a:xfrm>
            <a:off x="1403278" y="3609378"/>
            <a:ext cx="3606466" cy="2594353"/>
            <a:chOff x="513141" y="3923717"/>
            <a:chExt cx="3606466" cy="2594353"/>
          </a:xfrm>
        </p:grpSpPr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93956428-B86B-40A2-BA75-11050EC2437B}"/>
                </a:ext>
              </a:extLst>
            </p:cNvPr>
            <p:cNvGrpSpPr/>
            <p:nvPr/>
          </p:nvGrpSpPr>
          <p:grpSpPr>
            <a:xfrm>
              <a:off x="823825" y="3923717"/>
              <a:ext cx="3295782" cy="2320709"/>
              <a:chOff x="823825" y="3418892"/>
              <a:chExt cx="3295782" cy="2320709"/>
            </a:xfrm>
          </p:grpSpPr>
          <p:sp>
            <p:nvSpPr>
              <p:cNvPr id="11" name="Ellipse 10">
                <a:extLst>
                  <a:ext uri="{FF2B5EF4-FFF2-40B4-BE49-F238E27FC236}">
                    <a16:creationId xmlns:a16="http://schemas.microsoft.com/office/drawing/2014/main" id="{5280074B-D508-4AEB-9EF8-7F65DF5A8B63}"/>
                  </a:ext>
                </a:extLst>
              </p:cNvPr>
              <p:cNvSpPr/>
              <p:nvPr/>
            </p:nvSpPr>
            <p:spPr>
              <a:xfrm>
                <a:off x="823825" y="3463643"/>
                <a:ext cx="1384300" cy="1117600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17, 0</a:t>
                </a:r>
              </a:p>
            </p:txBody>
          </p:sp>
          <p:sp>
            <p:nvSpPr>
              <p:cNvPr id="12" name="Ellipse 11">
                <a:extLst>
                  <a:ext uri="{FF2B5EF4-FFF2-40B4-BE49-F238E27FC236}">
                    <a16:creationId xmlns:a16="http://schemas.microsoft.com/office/drawing/2014/main" id="{5B8278B6-9868-4E8B-90FF-B4E38CFCE4CB}"/>
                  </a:ext>
                </a:extLst>
              </p:cNvPr>
              <p:cNvSpPr/>
              <p:nvPr/>
            </p:nvSpPr>
            <p:spPr>
              <a:xfrm>
                <a:off x="2735307" y="3418892"/>
                <a:ext cx="1384300" cy="1117600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68</a:t>
                </a:r>
              </a:p>
            </p:txBody>
          </p:sp>
          <p:sp>
            <p:nvSpPr>
              <p:cNvPr id="13" name="Ellipse 12">
                <a:extLst>
                  <a:ext uri="{FF2B5EF4-FFF2-40B4-BE49-F238E27FC236}">
                    <a16:creationId xmlns:a16="http://schemas.microsoft.com/office/drawing/2014/main" id="{4715184D-8EBA-4014-8AC7-EEF7478EAC79}"/>
                  </a:ext>
                </a:extLst>
              </p:cNvPr>
              <p:cNvSpPr/>
              <p:nvPr/>
            </p:nvSpPr>
            <p:spPr>
              <a:xfrm>
                <a:off x="1864155" y="4680801"/>
                <a:ext cx="1703164" cy="1058800"/>
              </a:xfrm>
              <a:prstGeom prst="ellipse">
                <a:avLst/>
              </a:prstGeom>
              <a:solidFill>
                <a:srgbClr val="CCEC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800" b="1" dirty="0">
                    <a:solidFill>
                      <a:schemeClr val="accent1">
                        <a:lumMod val="75000"/>
                      </a:schemeClr>
                    </a:solidFill>
                  </a:rPr>
                  <a:t>82 000</a:t>
                </a:r>
              </a:p>
            </p:txBody>
          </p:sp>
        </p:grpSp>
        <p:sp>
          <p:nvSpPr>
            <p:cNvPr id="18" name="Espace réservé du contenu 2">
              <a:extLst>
                <a:ext uri="{FF2B5EF4-FFF2-40B4-BE49-F238E27FC236}">
                  <a16:creationId xmlns:a16="http://schemas.microsoft.com/office/drawing/2014/main" id="{F21C66DF-3FF7-4D8A-8A5F-E299A06A25FC}"/>
                </a:ext>
              </a:extLst>
            </p:cNvPr>
            <p:cNvSpPr txBox="1">
              <a:spLocks/>
            </p:cNvSpPr>
            <p:nvPr/>
          </p:nvSpPr>
          <p:spPr>
            <a:xfrm>
              <a:off x="513141" y="5055747"/>
              <a:ext cx="1922142" cy="586924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fr-FR" sz="1800" dirty="0">
                  <a:solidFill>
                    <a:schemeClr val="bg1"/>
                  </a:solidFill>
                </a:rPr>
                <a:t>Milliards d’€ de CA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A37E811E-C517-4376-B550-299F34E11EF7}"/>
                </a:ext>
              </a:extLst>
            </p:cNvPr>
            <p:cNvSpPr txBox="1"/>
            <p:nvPr/>
          </p:nvSpPr>
          <p:spPr>
            <a:xfrm>
              <a:off x="3025091" y="4969809"/>
              <a:ext cx="883333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1800" dirty="0">
                  <a:solidFill>
                    <a:schemeClr val="bg1"/>
                  </a:solidFill>
                </a:rPr>
                <a:t>Pays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E9849401-6F64-4513-A87C-E95A1681B860}"/>
                </a:ext>
              </a:extLst>
            </p:cNvPr>
            <p:cNvSpPr txBox="1"/>
            <p:nvPr/>
          </p:nvSpPr>
          <p:spPr>
            <a:xfrm>
              <a:off x="1848644" y="6148738"/>
              <a:ext cx="177332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indent="0" algn="ctr">
                <a:buNone/>
              </a:pPr>
              <a:r>
                <a:rPr lang="fr-FR" sz="1800" dirty="0">
                  <a:solidFill>
                    <a:schemeClr val="bg1"/>
                  </a:solidFill>
                </a:rPr>
                <a:t>Collaborateurs</a:t>
              </a:r>
            </a:p>
          </p:txBody>
        </p:sp>
      </p:grpSp>
      <p:sp>
        <p:nvSpPr>
          <p:cNvPr id="24" name="ZoneTexte 23">
            <a:extLst>
              <a:ext uri="{FF2B5EF4-FFF2-40B4-BE49-F238E27FC236}">
                <a16:creationId xmlns:a16="http://schemas.microsoft.com/office/drawing/2014/main" id="{31DBC02F-086E-4B8F-B8E0-F02D178D7C2B}"/>
              </a:ext>
            </a:extLst>
          </p:cNvPr>
          <p:cNvSpPr txBox="1"/>
          <p:nvPr/>
        </p:nvSpPr>
        <p:spPr>
          <a:xfrm>
            <a:off x="626015" y="1484700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Le groupe THALES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80EB5DDC-724A-40E2-A590-4D24BC304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3145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7" grpId="0"/>
      <p:bldP spid="2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EBB1D20-86C0-4766-97AD-FD12DA719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0257" y="20756"/>
            <a:ext cx="11647714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6599D4C-35B1-457D-97C8-69D729683AC2}"/>
              </a:ext>
            </a:extLst>
          </p:cNvPr>
          <p:cNvSpPr txBox="1"/>
          <p:nvPr/>
        </p:nvSpPr>
        <p:spPr>
          <a:xfrm>
            <a:off x="-96597" y="2107914"/>
            <a:ext cx="502738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Département </a:t>
            </a:r>
            <a:r>
              <a:rPr lang="fr-FR" sz="2000" b="1" dirty="0">
                <a:solidFill>
                  <a:schemeClr val="bg1"/>
                </a:solidFill>
              </a:rPr>
              <a:t>DLI</a:t>
            </a:r>
            <a:r>
              <a:rPr lang="fr-FR" sz="2000" dirty="0">
                <a:solidFill>
                  <a:schemeClr val="bg1"/>
                </a:solidFill>
              </a:rPr>
              <a:t> à Thales Brest</a:t>
            </a:r>
            <a:endParaRPr lang="fr-FR" sz="2000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5 </a:t>
            </a:r>
            <a:r>
              <a:rPr lang="fr-FR" sz="2000" dirty="0">
                <a:solidFill>
                  <a:schemeClr val="bg1"/>
                </a:solidFill>
              </a:rPr>
              <a:t>membres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Réalise </a:t>
            </a:r>
            <a:r>
              <a:rPr lang="fr-FR" sz="2000" b="1" dirty="0">
                <a:solidFill>
                  <a:schemeClr val="bg1"/>
                </a:solidFill>
              </a:rPr>
              <a:t>UX</a:t>
            </a:r>
            <a:r>
              <a:rPr lang="fr-FR" sz="2000" dirty="0">
                <a:solidFill>
                  <a:schemeClr val="bg1"/>
                </a:solidFill>
              </a:rPr>
              <a:t> &amp; </a:t>
            </a:r>
            <a:r>
              <a:rPr lang="fr-FR" sz="2000" b="1" dirty="0">
                <a:solidFill>
                  <a:schemeClr val="bg1"/>
                </a:solidFill>
              </a:rPr>
              <a:t>UI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51CB8F06-F066-440D-B34D-EDDEB9BEEB49}"/>
              </a:ext>
            </a:extLst>
          </p:cNvPr>
          <p:cNvGrpSpPr/>
          <p:nvPr/>
        </p:nvGrpSpPr>
        <p:grpSpPr>
          <a:xfrm>
            <a:off x="4619447" y="1480321"/>
            <a:ext cx="6946538" cy="4497778"/>
            <a:chOff x="4783545" y="1760725"/>
            <a:chExt cx="6946538" cy="4497778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07284199-F11E-4779-A8A6-5DECD02B8795}"/>
                </a:ext>
              </a:extLst>
            </p:cNvPr>
            <p:cNvPicPr/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3545" y="1760725"/>
              <a:ext cx="6755311" cy="4128446"/>
            </a:xfrm>
            <a:prstGeom prst="rect">
              <a:avLst/>
            </a:prstGeom>
          </p:spPr>
        </p:pic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0F4E80E5-749B-4C8E-A2FF-09AB87668A9D}"/>
                </a:ext>
              </a:extLst>
            </p:cNvPr>
            <p:cNvSpPr txBox="1"/>
            <p:nvPr/>
          </p:nvSpPr>
          <p:spPr>
            <a:xfrm>
              <a:off x="4783546" y="5889171"/>
              <a:ext cx="69465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Schéma définissant l’UX (</a:t>
              </a:r>
              <a:r>
                <a:rPr lang="fr-FR" sz="1800" i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 </a:t>
              </a:r>
              <a:r>
                <a:rPr lang="fr-FR" sz="1800" i="1" dirty="0" err="1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eXperience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et l’UI (</a:t>
              </a:r>
              <a:r>
                <a:rPr lang="fr-FR" sz="1800" i="1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User Interface</a:t>
              </a:r>
              <a:r>
                <a:rPr lang="fr-FR" sz="1800" dirty="0">
                  <a:solidFill>
                    <a:schemeClr val="bg1"/>
                  </a:solidFill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) design</a:t>
              </a:r>
              <a:endParaRPr lang="fr-FR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ZoneTexte 8">
            <a:extLst>
              <a:ext uri="{FF2B5EF4-FFF2-40B4-BE49-F238E27FC236}">
                <a16:creationId xmlns:a16="http://schemas.microsoft.com/office/drawing/2014/main" id="{73BA6FAF-E91D-46DA-9AED-BF5F854BC9FC}"/>
              </a:ext>
            </a:extLst>
          </p:cNvPr>
          <p:cNvSpPr txBox="1"/>
          <p:nvPr/>
        </p:nvSpPr>
        <p:spPr>
          <a:xfrm>
            <a:off x="1083023" y="3513767"/>
            <a:ext cx="40603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bg1"/>
                </a:solidFill>
              </a:rPr>
              <a:t>Objectifs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296075F0-227F-4830-90A4-2974406D6422}"/>
              </a:ext>
            </a:extLst>
          </p:cNvPr>
          <p:cNvSpPr txBox="1"/>
          <p:nvPr/>
        </p:nvSpPr>
        <p:spPr>
          <a:xfrm>
            <a:off x="288839" y="1041115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L’équipe UX &amp; Prototypage</a:t>
            </a:r>
            <a:endParaRPr lang="fr-FR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99492886-7894-491D-9FBA-7B8B23FBFD77}"/>
              </a:ext>
            </a:extLst>
          </p:cNvPr>
          <p:cNvSpPr txBox="1"/>
          <p:nvPr/>
        </p:nvSpPr>
        <p:spPr>
          <a:xfrm>
            <a:off x="1291159" y="437326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Définir </a:t>
            </a:r>
            <a:r>
              <a:rPr lang="fr-FR" sz="1800" b="1" dirty="0">
                <a:solidFill>
                  <a:schemeClr val="bg1"/>
                </a:solidFill>
              </a:rPr>
              <a:t>l’ergonomie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C973B705-C8D0-4215-81CE-771528B042F4}"/>
              </a:ext>
            </a:extLst>
          </p:cNvPr>
          <p:cNvSpPr txBox="1"/>
          <p:nvPr/>
        </p:nvSpPr>
        <p:spPr>
          <a:xfrm>
            <a:off x="1254983" y="40076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Comprendre le </a:t>
            </a:r>
            <a:r>
              <a:rPr lang="fr-FR" sz="1800" b="1" dirty="0">
                <a:solidFill>
                  <a:schemeClr val="bg1"/>
                </a:solidFill>
              </a:rPr>
              <a:t>besoin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2AD4449-9065-47E1-97EA-A7262374F2D0}"/>
              </a:ext>
            </a:extLst>
          </p:cNvPr>
          <p:cNvSpPr txBox="1"/>
          <p:nvPr/>
        </p:nvSpPr>
        <p:spPr>
          <a:xfrm>
            <a:off x="1316946" y="4751406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Elaborer le </a:t>
            </a:r>
            <a:r>
              <a:rPr lang="fr-FR" sz="1800" b="1" dirty="0">
                <a:solidFill>
                  <a:schemeClr val="bg1"/>
                </a:solidFill>
              </a:rPr>
              <a:t>graphisme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7EB90E07-4630-499F-8740-BEC759799EA6}"/>
              </a:ext>
            </a:extLst>
          </p:cNvPr>
          <p:cNvSpPr txBox="1"/>
          <p:nvPr/>
        </p:nvSpPr>
        <p:spPr>
          <a:xfrm>
            <a:off x="1316946" y="5139128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Expérimenter</a:t>
            </a:r>
          </a:p>
        </p:txBody>
      </p:sp>
      <p:sp>
        <p:nvSpPr>
          <p:cNvPr id="25" name="Espace réservé du numéro de diapositive 24">
            <a:extLst>
              <a:ext uri="{FF2B5EF4-FFF2-40B4-BE49-F238E27FC236}">
                <a16:creationId xmlns:a16="http://schemas.microsoft.com/office/drawing/2014/main" id="{ED44D55F-3CEB-4939-95B7-4D8B71566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5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0C04A19-A853-4873-ADC8-483142C84A9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94" t="28192" b="4819"/>
          <a:stretch/>
        </p:blipFill>
        <p:spPr>
          <a:xfrm>
            <a:off x="1482973" y="1640673"/>
            <a:ext cx="1691411" cy="350095"/>
          </a:xfrm>
          <a:prstGeom prst="rect">
            <a:avLst/>
          </a:prstGeom>
        </p:spPr>
      </p:pic>
      <p:grpSp>
        <p:nvGrpSpPr>
          <p:cNvPr id="26" name="Groupe 25">
            <a:extLst>
              <a:ext uri="{FF2B5EF4-FFF2-40B4-BE49-F238E27FC236}">
                <a16:creationId xmlns:a16="http://schemas.microsoft.com/office/drawing/2014/main" id="{296EA7DA-8FE1-48B3-8DD7-E4FD8A10D35A}"/>
              </a:ext>
            </a:extLst>
          </p:cNvPr>
          <p:cNvGrpSpPr/>
          <p:nvPr/>
        </p:nvGrpSpPr>
        <p:grpSpPr>
          <a:xfrm>
            <a:off x="-697475" y="4851529"/>
            <a:ext cx="4336699" cy="2045975"/>
            <a:chOff x="-692499" y="4864655"/>
            <a:chExt cx="4336699" cy="2045975"/>
          </a:xfrm>
        </p:grpSpPr>
        <p:sp>
          <p:nvSpPr>
            <p:cNvPr id="27" name="Organigramme : Délai 26">
              <a:extLst>
                <a:ext uri="{FF2B5EF4-FFF2-40B4-BE49-F238E27FC236}">
                  <a16:creationId xmlns:a16="http://schemas.microsoft.com/office/drawing/2014/main" id="{CFBF987C-6974-4AD0-B5B6-CC7671624459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28" name="Groupe 27">
              <a:extLst>
                <a:ext uri="{FF2B5EF4-FFF2-40B4-BE49-F238E27FC236}">
                  <a16:creationId xmlns:a16="http://schemas.microsoft.com/office/drawing/2014/main" id="{D093F9A4-6F83-47B5-8AAF-D0AA5365F10B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29" name="Espace réservé du contenu 2">
                <a:extLst>
                  <a:ext uri="{FF2B5EF4-FFF2-40B4-BE49-F238E27FC236}">
                    <a16:creationId xmlns:a16="http://schemas.microsoft.com/office/drawing/2014/main" id="{207152CD-E3F6-4EB6-8459-B6076C32FE1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0" name="Espace réservé du contenu 2">
                <a:extLst>
                  <a:ext uri="{FF2B5EF4-FFF2-40B4-BE49-F238E27FC236}">
                    <a16:creationId xmlns:a16="http://schemas.microsoft.com/office/drawing/2014/main" id="{4D7DF5CA-93E5-4AEB-9E3B-5364DE8B4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1" name="Espace réservé du contenu 2">
                <a:extLst>
                  <a:ext uri="{FF2B5EF4-FFF2-40B4-BE49-F238E27FC236}">
                    <a16:creationId xmlns:a16="http://schemas.microsoft.com/office/drawing/2014/main" id="{4E876318-ED81-4596-B2D3-0155CF4FFF2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E7823741-45DD-45D0-BF07-2668AEAFE5E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33" name="Espace réservé du contenu 2">
                <a:extLst>
                  <a:ext uri="{FF2B5EF4-FFF2-40B4-BE49-F238E27FC236}">
                    <a16:creationId xmlns:a16="http://schemas.microsoft.com/office/drawing/2014/main" id="{55129342-5E0B-4768-972C-1692D0F520A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34" name="Espace réservé du contenu 2">
                <a:extLst>
                  <a:ext uri="{FF2B5EF4-FFF2-40B4-BE49-F238E27FC236}">
                    <a16:creationId xmlns:a16="http://schemas.microsoft.com/office/drawing/2014/main" id="{3C42E5E9-9E85-4A52-94F9-57A6CE1918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188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6" grpId="0"/>
      <p:bldP spid="18" grpId="0"/>
      <p:bldP spid="20" grpId="0"/>
      <p:bldP spid="22" grpId="0"/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>
            <a:extLst>
              <a:ext uri="{FF2B5EF4-FFF2-40B4-BE49-F238E27FC236}">
                <a16:creationId xmlns:a16="http://schemas.microsoft.com/office/drawing/2014/main" id="{AFE05549-E74F-49A6-82AC-5373E89CF577}"/>
              </a:ext>
            </a:extLst>
          </p:cNvPr>
          <p:cNvSpPr txBox="1"/>
          <p:nvPr/>
        </p:nvSpPr>
        <p:spPr>
          <a:xfrm>
            <a:off x="905417" y="2242247"/>
            <a:ext cx="547074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>
                <a:solidFill>
                  <a:schemeClr val="bg1"/>
                </a:solidFill>
              </a:rPr>
              <a:t>Démarche </a:t>
            </a:r>
            <a:r>
              <a:rPr lang="fr-FR" sz="2000" dirty="0">
                <a:solidFill>
                  <a:schemeClr val="bg1"/>
                </a:solidFill>
              </a:rPr>
              <a:t>et</a:t>
            </a:r>
            <a:r>
              <a:rPr lang="fr-FR" sz="2000" b="1" dirty="0">
                <a:solidFill>
                  <a:schemeClr val="bg1"/>
                </a:solidFill>
              </a:rPr>
              <a:t> activités </a:t>
            </a:r>
            <a:r>
              <a:rPr lang="fr-FR" sz="2000" dirty="0">
                <a:solidFill>
                  <a:schemeClr val="bg1"/>
                </a:solidFill>
              </a:rPr>
              <a:t>de</a:t>
            </a:r>
            <a:r>
              <a:rPr lang="fr-FR" sz="2000" b="1" dirty="0">
                <a:solidFill>
                  <a:schemeClr val="bg1"/>
                </a:solidFill>
              </a:rPr>
              <a:t> l’équipe</a:t>
            </a:r>
            <a:endParaRPr lang="fr-FR" sz="2000" dirty="0">
              <a:solidFill>
                <a:schemeClr val="bg1"/>
              </a:solidFill>
            </a:endParaRP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505067B-0DCF-423E-8BD9-C4973F071EC7}"/>
              </a:ext>
            </a:extLst>
          </p:cNvPr>
          <p:cNvSpPr txBox="1"/>
          <p:nvPr/>
        </p:nvSpPr>
        <p:spPr>
          <a:xfrm>
            <a:off x="1914728" y="5356159"/>
            <a:ext cx="4461435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bg1"/>
                </a:solidFill>
              </a:rPr>
              <a:t>Intérêt du prototypage</a:t>
            </a:r>
            <a:endParaRPr lang="fr-FR" sz="2200" dirty="0">
              <a:solidFill>
                <a:schemeClr val="bg1"/>
              </a:solidFill>
            </a:endParaRP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F729DE7D-89FA-4734-88FE-783E45DD717F}"/>
              </a:ext>
            </a:extLst>
          </p:cNvPr>
          <p:cNvSpPr txBox="1"/>
          <p:nvPr/>
        </p:nvSpPr>
        <p:spPr>
          <a:xfrm>
            <a:off x="2193099" y="5852645"/>
            <a:ext cx="9901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B</a:t>
            </a:r>
            <a:r>
              <a:rPr lang="fr-FR" sz="1800" dirty="0">
                <a:solidFill>
                  <a:schemeClr val="bg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esoins et problèmes architecturaux rencontrés et résolus avant le début de la phase industrielle</a:t>
            </a: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96BE228A-94CB-4E0D-A972-2A43251ED16D}"/>
              </a:ext>
            </a:extLst>
          </p:cNvPr>
          <p:cNvGrpSpPr/>
          <p:nvPr/>
        </p:nvGrpSpPr>
        <p:grpSpPr>
          <a:xfrm>
            <a:off x="1103675" y="3009387"/>
            <a:ext cx="10218625" cy="2430415"/>
            <a:chOff x="1251857" y="2490791"/>
            <a:chExt cx="10218625" cy="2430415"/>
          </a:xfrm>
        </p:grpSpPr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D632EF25-35E2-4FEB-9A2C-C7EFD2CA29AB}"/>
                </a:ext>
              </a:extLst>
            </p:cNvPr>
            <p:cNvGrpSpPr/>
            <p:nvPr/>
          </p:nvGrpSpPr>
          <p:grpSpPr>
            <a:xfrm>
              <a:off x="1251857" y="2490791"/>
              <a:ext cx="10218625" cy="2430415"/>
              <a:chOff x="1273629" y="3026228"/>
              <a:chExt cx="10218625" cy="2430415"/>
            </a:xfrm>
          </p:grpSpPr>
          <p:sp>
            <p:nvSpPr>
              <p:cNvPr id="3" name="Ellipse 2">
                <a:extLst>
                  <a:ext uri="{FF2B5EF4-FFF2-40B4-BE49-F238E27FC236}">
                    <a16:creationId xmlns:a16="http://schemas.microsoft.com/office/drawing/2014/main" id="{611278BB-005D-4AAD-8E3E-87AAC029E237}"/>
                  </a:ext>
                </a:extLst>
              </p:cNvPr>
              <p:cNvSpPr/>
              <p:nvPr/>
            </p:nvSpPr>
            <p:spPr>
              <a:xfrm>
                <a:off x="1273629" y="3047999"/>
                <a:ext cx="1861457" cy="1045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Idéation</a:t>
                </a:r>
                <a:endParaRPr lang="fr-FR" sz="24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4" name="Ellipse 13">
                <a:extLst>
                  <a:ext uri="{FF2B5EF4-FFF2-40B4-BE49-F238E27FC236}">
                    <a16:creationId xmlns:a16="http://schemas.microsoft.com/office/drawing/2014/main" id="{13911574-5683-43AA-A8CF-DC3BF17D007E}"/>
                  </a:ext>
                </a:extLst>
              </p:cNvPr>
              <p:cNvSpPr/>
              <p:nvPr/>
            </p:nvSpPr>
            <p:spPr>
              <a:xfrm>
                <a:off x="3638212" y="3047999"/>
                <a:ext cx="2191088" cy="1045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Maquettage</a:t>
                </a:r>
                <a:r>
                  <a:rPr lang="fr-F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5" name="Ellipse 14">
                <a:extLst>
                  <a:ext uri="{FF2B5EF4-FFF2-40B4-BE49-F238E27FC236}">
                    <a16:creationId xmlns:a16="http://schemas.microsoft.com/office/drawing/2014/main" id="{8CF68685-8628-4BF0-BA27-65F59A39211A}"/>
                  </a:ext>
                </a:extLst>
              </p:cNvPr>
              <p:cNvSpPr/>
              <p:nvPr/>
            </p:nvSpPr>
            <p:spPr>
              <a:xfrm>
                <a:off x="6256226" y="3026229"/>
                <a:ext cx="2114888" cy="1045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Prototypage</a:t>
                </a:r>
                <a:r>
                  <a:rPr lang="fr-FR" sz="1800" dirty="0">
                    <a:solidFill>
                      <a:schemeClr val="bg1"/>
                    </a:solidFill>
                    <a:effectLst/>
                    <a:latin typeface="Calibri" panose="020F0502020204030204" pitchFamily="34" charset="0"/>
                    <a:ea typeface="Calibri" panose="020F0502020204030204" pitchFamily="34" charset="0"/>
                  </a:rPr>
                  <a:t> </a:t>
                </a:r>
                <a:endParaRPr lang="fr-FR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16" name="Ellipse 15">
                <a:extLst>
                  <a:ext uri="{FF2B5EF4-FFF2-40B4-BE49-F238E27FC236}">
                    <a16:creationId xmlns:a16="http://schemas.microsoft.com/office/drawing/2014/main" id="{1CA42751-2BBA-448D-A1C9-D8D45AF41CC8}"/>
                  </a:ext>
                </a:extLst>
              </p:cNvPr>
              <p:cNvSpPr/>
              <p:nvPr/>
            </p:nvSpPr>
            <p:spPr>
              <a:xfrm>
                <a:off x="8874240" y="3026228"/>
                <a:ext cx="2618014" cy="1045029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2000" dirty="0">
                    <a:solidFill>
                      <a:schemeClr val="bg1"/>
                    </a:solidFill>
                    <a:latin typeface="Calibri" panose="020F0502020204030204" pitchFamily="34" charset="0"/>
                    <a:ea typeface="Calibri" panose="020F0502020204030204" pitchFamily="34" charset="0"/>
                  </a:rPr>
                  <a:t>Industrialisation</a:t>
                </a:r>
                <a:endParaRPr lang="fr-FR" sz="2000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7" name="ZoneTexte 6">
                <a:extLst>
                  <a:ext uri="{FF2B5EF4-FFF2-40B4-BE49-F238E27FC236}">
                    <a16:creationId xmlns:a16="http://schemas.microsoft.com/office/drawing/2014/main" id="{E4913AB8-888A-4AB9-86AB-2FCACCA41A75}"/>
                  </a:ext>
                </a:extLst>
              </p:cNvPr>
              <p:cNvSpPr txBox="1"/>
              <p:nvPr/>
            </p:nvSpPr>
            <p:spPr>
              <a:xfrm>
                <a:off x="1273629" y="4256314"/>
                <a:ext cx="1687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Capture du besoin</a:t>
                </a:r>
              </a:p>
            </p:txBody>
          </p:sp>
          <p:sp>
            <p:nvSpPr>
              <p:cNvPr id="17" name="ZoneTexte 16">
                <a:extLst>
                  <a:ext uri="{FF2B5EF4-FFF2-40B4-BE49-F238E27FC236}">
                    <a16:creationId xmlns:a16="http://schemas.microsoft.com/office/drawing/2014/main" id="{3BC883F6-2122-4AA2-B723-0A59A4531E78}"/>
                  </a:ext>
                </a:extLst>
              </p:cNvPr>
              <p:cNvSpPr txBox="1"/>
              <p:nvPr/>
            </p:nvSpPr>
            <p:spPr>
              <a:xfrm>
                <a:off x="3652159" y="4256314"/>
                <a:ext cx="219108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Création de maquettes et design</a:t>
                </a:r>
              </a:p>
            </p:txBody>
          </p:sp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B4652F22-8392-4730-B90B-C196DD24BE13}"/>
                  </a:ext>
                </a:extLst>
              </p:cNvPr>
              <p:cNvSpPr txBox="1"/>
              <p:nvPr/>
            </p:nvSpPr>
            <p:spPr>
              <a:xfrm>
                <a:off x="6332425" y="4256314"/>
                <a:ext cx="1962489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Création de prototypes IHM (développement logiciel)</a:t>
                </a:r>
              </a:p>
            </p:txBody>
          </p:sp>
          <p:sp>
            <p:nvSpPr>
              <p:cNvPr id="19" name="ZoneTexte 18">
                <a:extLst>
                  <a:ext uri="{FF2B5EF4-FFF2-40B4-BE49-F238E27FC236}">
                    <a16:creationId xmlns:a16="http://schemas.microsoft.com/office/drawing/2014/main" id="{8CA3BBE2-E255-4A3A-A2D9-33D058C62AC3}"/>
                  </a:ext>
                </a:extLst>
              </p:cNvPr>
              <p:cNvSpPr txBox="1"/>
              <p:nvPr/>
            </p:nvSpPr>
            <p:spPr>
              <a:xfrm>
                <a:off x="9339604" y="4256314"/>
                <a:ext cx="168728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>
                    <a:solidFill>
                      <a:schemeClr val="bg1"/>
                    </a:solidFill>
                  </a:rPr>
                  <a:t>Réalisation du produit final</a:t>
                </a:r>
              </a:p>
            </p:txBody>
          </p:sp>
        </p:grp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E7F9CBC5-F69C-49C8-B2FC-415CC02EEC66}"/>
                </a:ext>
              </a:extLst>
            </p:cNvPr>
            <p:cNvCxnSpPr>
              <a:cxnSpLocks/>
              <a:stCxn id="3" idx="6"/>
              <a:endCxn id="14" idx="2"/>
            </p:cNvCxnSpPr>
            <p:nvPr/>
          </p:nvCxnSpPr>
          <p:spPr>
            <a:xfrm>
              <a:off x="3113314" y="3035077"/>
              <a:ext cx="5031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 droit avec flèche 28">
              <a:extLst>
                <a:ext uri="{FF2B5EF4-FFF2-40B4-BE49-F238E27FC236}">
                  <a16:creationId xmlns:a16="http://schemas.microsoft.com/office/drawing/2014/main" id="{4D54D267-A912-42D4-BE5D-B25CFC945B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020446" y="2836957"/>
              <a:ext cx="688861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 droit avec flèche 30">
              <a:extLst>
                <a:ext uri="{FF2B5EF4-FFF2-40B4-BE49-F238E27FC236}">
                  <a16:creationId xmlns:a16="http://schemas.microsoft.com/office/drawing/2014/main" id="{DABAD349-1CA9-4A25-9EA9-F06B76D35FCA}"/>
                </a:ext>
              </a:extLst>
            </p:cNvPr>
            <p:cNvCxnSpPr>
              <a:cxnSpLocks/>
              <a:stCxn id="14" idx="6"/>
            </p:cNvCxnSpPr>
            <p:nvPr/>
          </p:nvCxnSpPr>
          <p:spPr>
            <a:xfrm>
              <a:off x="5807528" y="3035077"/>
              <a:ext cx="426926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67D8E6A1-184E-41C1-81AA-E7685A14E5C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684520" y="2836957"/>
              <a:ext cx="580414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cteur droit avec flèche 35">
              <a:extLst>
                <a:ext uri="{FF2B5EF4-FFF2-40B4-BE49-F238E27FC236}">
                  <a16:creationId xmlns:a16="http://schemas.microsoft.com/office/drawing/2014/main" id="{8FC837B4-5DF5-4C91-B993-64C9CE3ADB3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73142" y="2836957"/>
              <a:ext cx="687978" cy="0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cteur droit avec flèche 38">
              <a:extLst>
                <a:ext uri="{FF2B5EF4-FFF2-40B4-BE49-F238E27FC236}">
                  <a16:creationId xmlns:a16="http://schemas.microsoft.com/office/drawing/2014/main" id="{AEB6EA90-0739-42BD-B93A-37A0DBF37F85}"/>
                </a:ext>
              </a:extLst>
            </p:cNvPr>
            <p:cNvCxnSpPr>
              <a:cxnSpLocks/>
              <a:stCxn id="15" idx="6"/>
              <a:endCxn id="16" idx="2"/>
            </p:cNvCxnSpPr>
            <p:nvPr/>
          </p:nvCxnSpPr>
          <p:spPr>
            <a:xfrm flipV="1">
              <a:off x="8349342" y="3013306"/>
              <a:ext cx="503126" cy="1"/>
            </a:xfrm>
            <a:prstGeom prst="straightConnector1">
              <a:avLst/>
            </a:prstGeom>
            <a:ln w="38100">
              <a:solidFill>
                <a:schemeClr val="bg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itre 1">
            <a:extLst>
              <a:ext uri="{FF2B5EF4-FFF2-40B4-BE49-F238E27FC236}">
                <a16:creationId xmlns:a16="http://schemas.microsoft.com/office/drawing/2014/main" id="{D8F75EE4-8EDD-497D-B65A-8174053C82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43" y="290144"/>
            <a:ext cx="11647714" cy="1325563"/>
          </a:xfrm>
        </p:spPr>
        <p:txBody>
          <a:bodyPr/>
          <a:lstStyle/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DA9D1F9-F255-493E-B16A-0A7D9FD6AE5F}"/>
              </a:ext>
            </a:extLst>
          </p:cNvPr>
          <p:cNvSpPr txBox="1"/>
          <p:nvPr/>
        </p:nvSpPr>
        <p:spPr>
          <a:xfrm>
            <a:off x="447775" y="1441918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L’équipe UX &amp; Prototypage</a:t>
            </a:r>
            <a:endParaRPr lang="fr-FR" sz="2000" b="1" dirty="0"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54" name="Connecteur droit avec flèche 53">
            <a:extLst>
              <a:ext uri="{FF2B5EF4-FFF2-40B4-BE49-F238E27FC236}">
                <a16:creationId xmlns:a16="http://schemas.microsoft.com/office/drawing/2014/main" id="{E592157C-B86E-4193-953C-AC3B0C49E6C0}"/>
              </a:ext>
            </a:extLst>
          </p:cNvPr>
          <p:cNvCxnSpPr>
            <a:cxnSpLocks/>
          </p:cNvCxnSpPr>
          <p:nvPr/>
        </p:nvCxnSpPr>
        <p:spPr>
          <a:xfrm>
            <a:off x="4940140" y="2453785"/>
            <a:ext cx="600001" cy="4262"/>
          </a:xfrm>
          <a:prstGeom prst="straightConnector1">
            <a:avLst/>
          </a:prstGeom>
          <a:ln w="57150">
            <a:solidFill>
              <a:srgbClr val="FFC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ZoneTexte 54">
            <a:extLst>
              <a:ext uri="{FF2B5EF4-FFF2-40B4-BE49-F238E27FC236}">
                <a16:creationId xmlns:a16="http://schemas.microsoft.com/office/drawing/2014/main" id="{A0C28D26-E355-42D2-9999-2153EE2B474B}"/>
              </a:ext>
            </a:extLst>
          </p:cNvPr>
          <p:cNvSpPr txBox="1"/>
          <p:nvPr/>
        </p:nvSpPr>
        <p:spPr>
          <a:xfrm>
            <a:off x="5608147" y="2255861"/>
            <a:ext cx="631170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000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Suit les méthodes UX design comme le </a:t>
            </a:r>
            <a:r>
              <a:rPr lang="fr-FR" sz="2000" i="1" dirty="0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Design </a:t>
            </a:r>
            <a:r>
              <a:rPr lang="fr-FR" sz="2000" i="1" dirty="0" err="1">
                <a:solidFill>
                  <a:schemeClr val="bg1"/>
                </a:solidFill>
                <a:latin typeface="Calibri" panose="020F0502020204030204" pitchFamily="34" charset="0"/>
                <a:ea typeface="Calibri" panose="020F0502020204030204" pitchFamily="34" charset="0"/>
              </a:rPr>
              <a:t>Thinking</a:t>
            </a:r>
            <a:endParaRPr lang="fr-FR" sz="2000" i="1" dirty="0">
              <a:solidFill>
                <a:schemeClr val="bg1"/>
              </a:solidFill>
            </a:endParaRPr>
          </a:p>
        </p:txBody>
      </p:sp>
      <p:sp>
        <p:nvSpPr>
          <p:cNvPr id="62" name="Espace réservé du numéro de diapositive 61">
            <a:extLst>
              <a:ext uri="{FF2B5EF4-FFF2-40B4-BE49-F238E27FC236}">
                <a16:creationId xmlns:a16="http://schemas.microsoft.com/office/drawing/2014/main" id="{74DCE6B2-ABB0-4E5A-9669-C556A01FE0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6</a:t>
            </a:fld>
            <a:endParaRPr lang="fr-FR"/>
          </a:p>
        </p:txBody>
      </p:sp>
      <p:grpSp>
        <p:nvGrpSpPr>
          <p:cNvPr id="68" name="Groupe 67">
            <a:extLst>
              <a:ext uri="{FF2B5EF4-FFF2-40B4-BE49-F238E27FC236}">
                <a16:creationId xmlns:a16="http://schemas.microsoft.com/office/drawing/2014/main" id="{36B4198A-8E30-4A6C-BC06-9F5F2A2942F0}"/>
              </a:ext>
            </a:extLst>
          </p:cNvPr>
          <p:cNvGrpSpPr/>
          <p:nvPr/>
        </p:nvGrpSpPr>
        <p:grpSpPr>
          <a:xfrm>
            <a:off x="9207412" y="2853895"/>
            <a:ext cx="1920240" cy="2305645"/>
            <a:chOff x="9158654" y="2906300"/>
            <a:chExt cx="1920240" cy="2305645"/>
          </a:xfrm>
        </p:grpSpPr>
        <p:cxnSp>
          <p:nvCxnSpPr>
            <p:cNvPr id="66" name="Connecteur droit 65">
              <a:extLst>
                <a:ext uri="{FF2B5EF4-FFF2-40B4-BE49-F238E27FC236}">
                  <a16:creationId xmlns:a16="http://schemas.microsoft.com/office/drawing/2014/main" id="{97B5B21C-8090-4902-A45A-353176855D37}"/>
                </a:ext>
              </a:extLst>
            </p:cNvPr>
            <p:cNvCxnSpPr/>
            <p:nvPr/>
          </p:nvCxnSpPr>
          <p:spPr>
            <a:xfrm>
              <a:off x="9158654" y="2906300"/>
              <a:ext cx="1920240" cy="2305645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67" name="Connecteur droit 66">
              <a:extLst>
                <a:ext uri="{FF2B5EF4-FFF2-40B4-BE49-F238E27FC236}">
                  <a16:creationId xmlns:a16="http://schemas.microsoft.com/office/drawing/2014/main" id="{FDA47E62-9137-41A1-9DB9-63DE2A4EC32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58654" y="2906301"/>
              <a:ext cx="1811383" cy="2217376"/>
            </a:xfrm>
            <a:prstGeom prst="line">
              <a:avLst/>
            </a:prstGeom>
            <a:ln w="571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A52EF7C-42EE-4C34-914B-51BDF657500B}"/>
              </a:ext>
            </a:extLst>
          </p:cNvPr>
          <p:cNvGrpSpPr/>
          <p:nvPr/>
        </p:nvGrpSpPr>
        <p:grpSpPr>
          <a:xfrm>
            <a:off x="-697475" y="4851529"/>
            <a:ext cx="4336699" cy="2045975"/>
            <a:chOff x="-692499" y="4864655"/>
            <a:chExt cx="4336699" cy="2045975"/>
          </a:xfrm>
        </p:grpSpPr>
        <p:sp>
          <p:nvSpPr>
            <p:cNvPr id="38" name="Organigramme : Délai 37">
              <a:extLst>
                <a:ext uri="{FF2B5EF4-FFF2-40B4-BE49-F238E27FC236}">
                  <a16:creationId xmlns:a16="http://schemas.microsoft.com/office/drawing/2014/main" id="{198B16C1-9A45-461E-A28C-27D63DA984C4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F7686A50-0E85-49C5-8ED8-03E03D763725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8E9A9F72-69BB-4670-8D93-A51D954D128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43" name="Espace réservé du contenu 2">
                <a:extLst>
                  <a:ext uri="{FF2B5EF4-FFF2-40B4-BE49-F238E27FC236}">
                    <a16:creationId xmlns:a16="http://schemas.microsoft.com/office/drawing/2014/main" id="{F14C0187-492E-4963-BACE-ACB4AC35475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CE986BAC-E344-458C-8930-55D2BD3CA1C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51134722-3C03-42D6-874D-0F9C3F33851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6" name="Espace réservé du contenu 2">
                <a:extLst>
                  <a:ext uri="{FF2B5EF4-FFF2-40B4-BE49-F238E27FC236}">
                    <a16:creationId xmlns:a16="http://schemas.microsoft.com/office/drawing/2014/main" id="{7BB78916-2E76-44CF-BCCC-D2C23F7AB60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7" name="Espace réservé du contenu 2">
                <a:extLst>
                  <a:ext uri="{FF2B5EF4-FFF2-40B4-BE49-F238E27FC236}">
                    <a16:creationId xmlns:a16="http://schemas.microsoft.com/office/drawing/2014/main" id="{C9DA248A-E297-4A65-B3E6-1415D528C56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96321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1" grpId="0"/>
      <p:bldP spid="22" grpId="0"/>
      <p:bldP spid="5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D278E1-ADD2-47CC-B4B2-5CB614AF7359}"/>
              </a:ext>
            </a:extLst>
          </p:cNvPr>
          <p:cNvSpPr txBox="1">
            <a:spLocks/>
          </p:cNvSpPr>
          <p:nvPr/>
        </p:nvSpPr>
        <p:spPr>
          <a:xfrm>
            <a:off x="272143" y="154022"/>
            <a:ext cx="11647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2B526-102D-488F-BF94-94E5101CD393}"/>
              </a:ext>
            </a:extLst>
          </p:cNvPr>
          <p:cNvSpPr txBox="1"/>
          <p:nvPr/>
        </p:nvSpPr>
        <p:spPr>
          <a:xfrm>
            <a:off x="130628" y="1875728"/>
            <a:ext cx="5305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Langage de programmation : </a:t>
            </a:r>
            <a:r>
              <a:rPr lang="fr-FR" sz="2400" b="1" dirty="0" err="1">
                <a:solidFill>
                  <a:schemeClr val="bg1"/>
                </a:solidFill>
              </a:rPr>
              <a:t>SmallTalk</a:t>
            </a:r>
            <a:endParaRPr lang="fr-FR" sz="2400" b="1" dirty="0">
              <a:solidFill>
                <a:schemeClr val="bg1"/>
              </a:solidFill>
            </a:endParaRP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D2B4B63-AB8A-4594-A24D-24FDB6C54F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6945"/>
          <a:stretch/>
        </p:blipFill>
        <p:spPr>
          <a:xfrm>
            <a:off x="2209632" y="5316851"/>
            <a:ext cx="2206791" cy="379901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F85BC485-A141-47E5-BB73-5E377A997452}"/>
              </a:ext>
            </a:extLst>
          </p:cNvPr>
          <p:cNvSpPr txBox="1"/>
          <p:nvPr/>
        </p:nvSpPr>
        <p:spPr>
          <a:xfrm>
            <a:off x="799309" y="2496779"/>
            <a:ext cx="4318078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Utilisé depuis </a:t>
            </a:r>
            <a:r>
              <a:rPr lang="fr-FR" sz="2000" b="1" dirty="0">
                <a:solidFill>
                  <a:schemeClr val="bg1"/>
                </a:solidFill>
              </a:rPr>
              <a:t>2005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b="1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Efficace pour le </a:t>
            </a:r>
            <a:r>
              <a:rPr lang="fr-FR" sz="2000" b="1" dirty="0">
                <a:solidFill>
                  <a:schemeClr val="bg1"/>
                </a:solidFill>
              </a:rPr>
              <a:t>design</a:t>
            </a:r>
            <a:r>
              <a:rPr lang="fr-FR" sz="2000" dirty="0">
                <a:solidFill>
                  <a:schemeClr val="bg1"/>
                </a:solidFill>
              </a:rPr>
              <a:t> et la </a:t>
            </a:r>
            <a:r>
              <a:rPr lang="fr-FR" sz="2000" b="1" dirty="0">
                <a:solidFill>
                  <a:schemeClr val="bg1"/>
                </a:solidFill>
              </a:rPr>
              <a:t>programmation</a:t>
            </a:r>
            <a:r>
              <a:rPr lang="fr-FR" sz="2000" dirty="0">
                <a:solidFill>
                  <a:schemeClr val="bg1"/>
                </a:solidFill>
              </a:rPr>
              <a:t> de prototypes complexes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000" dirty="0">
              <a:solidFill>
                <a:schemeClr val="bg1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bg1"/>
                </a:solidFill>
              </a:rPr>
              <a:t>Possible de modifier un prototype devant des clients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D704E5-4C55-43FA-9A9A-9852DA9F7B9D}"/>
              </a:ext>
            </a:extLst>
          </p:cNvPr>
          <p:cNvSpPr txBox="1"/>
          <p:nvPr/>
        </p:nvSpPr>
        <p:spPr>
          <a:xfrm>
            <a:off x="6262102" y="1880064"/>
            <a:ext cx="284804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Liste des </a:t>
            </a:r>
            <a:r>
              <a:rPr lang="fr-FR" sz="2400" b="1" dirty="0">
                <a:solidFill>
                  <a:schemeClr val="bg1"/>
                </a:solidFill>
              </a:rPr>
              <a:t>outils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B58480-4FBB-47FF-9D3E-6E5DBED3F0C7}"/>
              </a:ext>
            </a:extLst>
          </p:cNvPr>
          <p:cNvSpPr txBox="1"/>
          <p:nvPr/>
        </p:nvSpPr>
        <p:spPr>
          <a:xfrm>
            <a:off x="412566" y="1249284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Langage et outils</a:t>
            </a:r>
          </a:p>
        </p:txBody>
      </p:sp>
      <p:sp>
        <p:nvSpPr>
          <p:cNvPr id="27" name="Espace réservé du numéro de diapositive 26">
            <a:extLst>
              <a:ext uri="{FF2B5EF4-FFF2-40B4-BE49-F238E27FC236}">
                <a16:creationId xmlns:a16="http://schemas.microsoft.com/office/drawing/2014/main" id="{B352778C-00A7-483C-877B-3AB23A51AB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7</a:t>
            </a:fld>
            <a:endParaRPr lang="fr-FR"/>
          </a:p>
        </p:txBody>
      </p: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79057BBE-4B56-41A9-BE75-D8737F334CC6}"/>
              </a:ext>
            </a:extLst>
          </p:cNvPr>
          <p:cNvGrpSpPr/>
          <p:nvPr/>
        </p:nvGrpSpPr>
        <p:grpSpPr>
          <a:xfrm>
            <a:off x="5193429" y="2579214"/>
            <a:ext cx="6632185" cy="3474099"/>
            <a:chOff x="4914900" y="2700321"/>
            <a:chExt cx="6632185" cy="3474099"/>
          </a:xfrm>
        </p:grpSpPr>
        <p:grpSp>
          <p:nvGrpSpPr>
            <p:cNvPr id="25" name="Groupe 24">
              <a:extLst>
                <a:ext uri="{FF2B5EF4-FFF2-40B4-BE49-F238E27FC236}">
                  <a16:creationId xmlns:a16="http://schemas.microsoft.com/office/drawing/2014/main" id="{654E030C-14F8-45CF-A1F5-3903FDD0836E}"/>
                </a:ext>
              </a:extLst>
            </p:cNvPr>
            <p:cNvGrpSpPr/>
            <p:nvPr/>
          </p:nvGrpSpPr>
          <p:grpSpPr>
            <a:xfrm>
              <a:off x="7181723" y="2700321"/>
              <a:ext cx="4365362" cy="3474099"/>
              <a:chOff x="7808910" y="2213075"/>
              <a:chExt cx="4365362" cy="3474099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51787F22-DFF4-43C4-AE22-F3A174059614}"/>
                  </a:ext>
                </a:extLst>
              </p:cNvPr>
              <p:cNvPicPr/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8075" r="1242"/>
              <a:stretch/>
            </p:blipFill>
            <p:spPr>
              <a:xfrm>
                <a:off x="7808910" y="2213075"/>
                <a:ext cx="2475798" cy="3474099"/>
              </a:xfrm>
              <a:prstGeom prst="rect">
                <a:avLst/>
              </a:prstGeom>
            </p:spPr>
          </p:pic>
          <p:cxnSp>
            <p:nvCxnSpPr>
              <p:cNvPr id="19" name="Connecteur droit avec flèche 18">
                <a:extLst>
                  <a:ext uri="{FF2B5EF4-FFF2-40B4-BE49-F238E27FC236}">
                    <a16:creationId xmlns:a16="http://schemas.microsoft.com/office/drawing/2014/main" id="{EEA6BAF2-C8E1-417E-AB96-5A0EC526475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8901" y="2614863"/>
                <a:ext cx="512386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0" name="Connecteur droit avec flèche 19">
                <a:extLst>
                  <a:ext uri="{FF2B5EF4-FFF2-40B4-BE49-F238E27FC236}">
                    <a16:creationId xmlns:a16="http://schemas.microsoft.com/office/drawing/2014/main" id="{7A91C12A-914D-4BFA-96F7-4F376E15BEA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8901" y="3758323"/>
                <a:ext cx="480063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Connecteur droit avec flèche 20">
                <a:extLst>
                  <a:ext uri="{FF2B5EF4-FFF2-40B4-BE49-F238E27FC236}">
                    <a16:creationId xmlns:a16="http://schemas.microsoft.com/office/drawing/2014/main" id="{C86BE8D4-736D-4CC3-8497-10523EBE5B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988902" y="5041069"/>
                <a:ext cx="480062" cy="0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2D0B1C8-1FA6-46A6-B004-41185E8A5F5D}"/>
                  </a:ext>
                </a:extLst>
              </p:cNvPr>
              <p:cNvSpPr txBox="1"/>
              <p:nvPr/>
            </p:nvSpPr>
            <p:spPr>
              <a:xfrm>
                <a:off x="10521500" y="3575366"/>
                <a:ext cx="1412278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i="1" dirty="0">
                    <a:solidFill>
                      <a:schemeClr val="bg1"/>
                    </a:solidFill>
                  </a:rPr>
                  <a:t>Framework</a:t>
                </a:r>
              </a:p>
            </p:txBody>
          </p:sp>
          <p:sp>
            <p:nvSpPr>
              <p:cNvPr id="23" name="ZoneTexte 22">
                <a:extLst>
                  <a:ext uri="{FF2B5EF4-FFF2-40B4-BE49-F238E27FC236}">
                    <a16:creationId xmlns:a16="http://schemas.microsoft.com/office/drawing/2014/main" id="{81A0D937-9A26-42B0-BDBC-D0DFAC3991BF}"/>
                  </a:ext>
                </a:extLst>
              </p:cNvPr>
              <p:cNvSpPr txBox="1"/>
              <p:nvPr/>
            </p:nvSpPr>
            <p:spPr>
              <a:xfrm>
                <a:off x="10553448" y="2406085"/>
                <a:ext cx="1620824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Atelier de prototypage IHM</a:t>
                </a:r>
              </a:p>
            </p:txBody>
          </p:sp>
          <p:sp>
            <p:nvSpPr>
              <p:cNvPr id="24" name="ZoneTexte 23">
                <a:extLst>
                  <a:ext uri="{FF2B5EF4-FFF2-40B4-BE49-F238E27FC236}">
                    <a16:creationId xmlns:a16="http://schemas.microsoft.com/office/drawing/2014/main" id="{2D4FC3C4-8822-4521-A5AA-F7E3779CB1E5}"/>
                  </a:ext>
                </a:extLst>
              </p:cNvPr>
              <p:cNvSpPr txBox="1"/>
              <p:nvPr/>
            </p:nvSpPr>
            <p:spPr>
              <a:xfrm>
                <a:off x="10501287" y="4845509"/>
                <a:ext cx="162082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fr-FR" dirty="0">
                    <a:solidFill>
                      <a:schemeClr val="bg1"/>
                    </a:solidFill>
                  </a:rPr>
                  <a:t>Environnement et langage</a:t>
                </a:r>
              </a:p>
            </p:txBody>
          </p:sp>
        </p:grpSp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DBFB173-D98B-4E75-813B-FA99EA18D1C6}"/>
                </a:ext>
              </a:extLst>
            </p:cNvPr>
            <p:cNvPicPr/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630" r="49095"/>
            <a:stretch/>
          </p:blipFill>
          <p:spPr>
            <a:xfrm>
              <a:off x="4914900" y="2700321"/>
              <a:ext cx="2362200" cy="3474099"/>
            </a:xfrm>
            <a:prstGeom prst="rect">
              <a:avLst/>
            </a:prstGeom>
          </p:spPr>
        </p:pic>
      </p:grp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2FE1E4A5-27C5-425D-A4E4-3D7736298C2D}"/>
              </a:ext>
            </a:extLst>
          </p:cNvPr>
          <p:cNvGrpSpPr/>
          <p:nvPr/>
        </p:nvGrpSpPr>
        <p:grpSpPr>
          <a:xfrm>
            <a:off x="-697475" y="4851529"/>
            <a:ext cx="4336699" cy="2045975"/>
            <a:chOff x="-692499" y="4864655"/>
            <a:chExt cx="4336699" cy="2045975"/>
          </a:xfrm>
        </p:grpSpPr>
        <p:sp>
          <p:nvSpPr>
            <p:cNvPr id="30" name="Organigramme : Délai 29">
              <a:extLst>
                <a:ext uri="{FF2B5EF4-FFF2-40B4-BE49-F238E27FC236}">
                  <a16:creationId xmlns:a16="http://schemas.microsoft.com/office/drawing/2014/main" id="{82F3506E-53DF-4891-9442-2F77042A9E1E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1" name="Groupe 30">
              <a:extLst>
                <a:ext uri="{FF2B5EF4-FFF2-40B4-BE49-F238E27FC236}">
                  <a16:creationId xmlns:a16="http://schemas.microsoft.com/office/drawing/2014/main" id="{8F894FE3-048E-4CCE-B332-4D86B53CA8B5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32" name="Espace réservé du contenu 2">
                <a:extLst>
                  <a:ext uri="{FF2B5EF4-FFF2-40B4-BE49-F238E27FC236}">
                    <a16:creationId xmlns:a16="http://schemas.microsoft.com/office/drawing/2014/main" id="{D4BBD183-7668-4F5F-B22A-8333F2E41EA8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33" name="Espace réservé du contenu 2">
                <a:extLst>
                  <a:ext uri="{FF2B5EF4-FFF2-40B4-BE49-F238E27FC236}">
                    <a16:creationId xmlns:a16="http://schemas.microsoft.com/office/drawing/2014/main" id="{6FA35484-7CC8-4044-8A76-A7403F5A0DA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34" name="Espace réservé du contenu 2">
                <a:extLst>
                  <a:ext uri="{FF2B5EF4-FFF2-40B4-BE49-F238E27FC236}">
                    <a16:creationId xmlns:a16="http://schemas.microsoft.com/office/drawing/2014/main" id="{03EBB0A3-40FD-4C80-8DB6-EFA72150E6B3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35" name="Espace réservé du contenu 2">
                <a:extLst>
                  <a:ext uri="{FF2B5EF4-FFF2-40B4-BE49-F238E27FC236}">
                    <a16:creationId xmlns:a16="http://schemas.microsoft.com/office/drawing/2014/main" id="{F27F3070-34B4-4DFD-A077-A15B32E8C80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36" name="Espace réservé du contenu 2">
                <a:extLst>
                  <a:ext uri="{FF2B5EF4-FFF2-40B4-BE49-F238E27FC236}">
                    <a16:creationId xmlns:a16="http://schemas.microsoft.com/office/drawing/2014/main" id="{63D2C483-1638-4232-A246-7B41C8AD6A4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37" name="Espace réservé du contenu 2">
                <a:extLst>
                  <a:ext uri="{FF2B5EF4-FFF2-40B4-BE49-F238E27FC236}">
                    <a16:creationId xmlns:a16="http://schemas.microsoft.com/office/drawing/2014/main" id="{4F883681-0C2C-4497-80CF-228D773B3176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3675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D278E1-ADD2-47CC-B4B2-5CB614AF7359}"/>
              </a:ext>
            </a:extLst>
          </p:cNvPr>
          <p:cNvSpPr txBox="1">
            <a:spLocks/>
          </p:cNvSpPr>
          <p:nvPr/>
        </p:nvSpPr>
        <p:spPr>
          <a:xfrm>
            <a:off x="272143" y="154022"/>
            <a:ext cx="11647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352B526-102D-488F-BF94-94E5101CD393}"/>
              </a:ext>
            </a:extLst>
          </p:cNvPr>
          <p:cNvSpPr txBox="1"/>
          <p:nvPr/>
        </p:nvSpPr>
        <p:spPr>
          <a:xfrm>
            <a:off x="1694900" y="1946904"/>
            <a:ext cx="530528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i="1" dirty="0">
                <a:solidFill>
                  <a:schemeClr val="bg1"/>
                </a:solidFill>
              </a:rPr>
              <a:t>Framework</a:t>
            </a:r>
            <a:r>
              <a:rPr lang="fr-FR" sz="2400" b="1" dirty="0">
                <a:solidFill>
                  <a:schemeClr val="bg1"/>
                </a:solidFill>
              </a:rPr>
              <a:t> </a:t>
            </a:r>
            <a:r>
              <a:rPr lang="fr-FR" sz="2400" b="1" dirty="0" err="1">
                <a:solidFill>
                  <a:schemeClr val="bg1"/>
                </a:solidFill>
              </a:rPr>
              <a:t>Molecule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5BC485-A141-47E5-BB73-5E377A997452}"/>
              </a:ext>
            </a:extLst>
          </p:cNvPr>
          <p:cNvSpPr txBox="1"/>
          <p:nvPr/>
        </p:nvSpPr>
        <p:spPr>
          <a:xfrm>
            <a:off x="2025533" y="2866942"/>
            <a:ext cx="5305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i="1" dirty="0">
                <a:solidFill>
                  <a:schemeClr val="bg1"/>
                </a:solidFill>
              </a:rPr>
              <a:t>open source 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B58480-4FBB-47FF-9D3E-6E5DBED3F0C7}"/>
              </a:ext>
            </a:extLst>
          </p:cNvPr>
          <p:cNvSpPr txBox="1"/>
          <p:nvPr/>
        </p:nvSpPr>
        <p:spPr>
          <a:xfrm>
            <a:off x="412566" y="1274791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Langage et outils</a:t>
            </a:r>
          </a:p>
        </p:txBody>
      </p:sp>
      <p:grpSp>
        <p:nvGrpSpPr>
          <p:cNvPr id="3" name="Groupe 2">
            <a:extLst>
              <a:ext uri="{FF2B5EF4-FFF2-40B4-BE49-F238E27FC236}">
                <a16:creationId xmlns:a16="http://schemas.microsoft.com/office/drawing/2014/main" id="{A11587F1-519D-454E-9B14-553BC5C979D0}"/>
              </a:ext>
            </a:extLst>
          </p:cNvPr>
          <p:cNvGrpSpPr/>
          <p:nvPr/>
        </p:nvGrpSpPr>
        <p:grpSpPr>
          <a:xfrm>
            <a:off x="7118468" y="2003458"/>
            <a:ext cx="2559766" cy="1131321"/>
            <a:chOff x="3806393" y="4469879"/>
            <a:chExt cx="2113144" cy="88650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B52D4D3E-71C3-4604-8E4A-78E0BFF626EA}"/>
                </a:ext>
              </a:extLst>
            </p:cNvPr>
            <p:cNvSpPr/>
            <p:nvPr/>
          </p:nvSpPr>
          <p:spPr>
            <a:xfrm>
              <a:off x="3806393" y="4469879"/>
              <a:ext cx="2113144" cy="8865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7" name="Graphique 28">
              <a:extLst>
                <a:ext uri="{FF2B5EF4-FFF2-40B4-BE49-F238E27FC236}">
                  <a16:creationId xmlns:a16="http://schemas.microsoft.com/office/drawing/2014/main" id="{DDFF4056-D3C5-43B8-95D9-7BC7BC62E53A}"/>
                </a:ext>
              </a:extLst>
            </p:cNvPr>
            <p:cNvPicPr/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10465" y="4557603"/>
              <a:ext cx="1905000" cy="741353"/>
            </a:xfrm>
            <a:prstGeom prst="rect">
              <a:avLst/>
            </a:prstGeom>
          </p:spPr>
        </p:pic>
      </p:grpSp>
      <p:sp>
        <p:nvSpPr>
          <p:cNvPr id="28" name="ZoneTexte 27">
            <a:extLst>
              <a:ext uri="{FF2B5EF4-FFF2-40B4-BE49-F238E27FC236}">
                <a16:creationId xmlns:a16="http://schemas.microsoft.com/office/drawing/2014/main" id="{A9A33984-144A-4F09-BC02-76DF56FA2BA5}"/>
              </a:ext>
            </a:extLst>
          </p:cNvPr>
          <p:cNvSpPr txBox="1"/>
          <p:nvPr/>
        </p:nvSpPr>
        <p:spPr>
          <a:xfrm>
            <a:off x="2048857" y="3245160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Orienté </a:t>
            </a:r>
            <a:r>
              <a:rPr lang="fr-FR" sz="1800" b="1" dirty="0">
                <a:solidFill>
                  <a:schemeClr val="bg1"/>
                </a:solidFill>
              </a:rPr>
              <a:t>composant</a:t>
            </a:r>
            <a:r>
              <a:rPr lang="fr-FR" sz="1800" dirty="0">
                <a:solidFill>
                  <a:schemeClr val="bg1"/>
                </a:solidFill>
              </a:rPr>
              <a:t> pour </a:t>
            </a:r>
            <a:r>
              <a:rPr lang="fr-FR" sz="1800" b="1" dirty="0" err="1">
                <a:solidFill>
                  <a:schemeClr val="bg1"/>
                </a:solidFill>
              </a:rPr>
              <a:t>Pharo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93B56CC-2265-44C2-B253-B03B4B4717E7}"/>
              </a:ext>
            </a:extLst>
          </p:cNvPr>
          <p:cNvSpPr txBox="1"/>
          <p:nvPr/>
        </p:nvSpPr>
        <p:spPr>
          <a:xfrm>
            <a:off x="2048857" y="359679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Sous Licence </a:t>
            </a:r>
            <a:r>
              <a:rPr lang="fr-FR" sz="1800" b="1" dirty="0">
                <a:solidFill>
                  <a:schemeClr val="bg1"/>
                </a:solidFill>
              </a:rPr>
              <a:t>MIT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1EC2F65-3BA4-401D-9526-414481606071}"/>
              </a:ext>
            </a:extLst>
          </p:cNvPr>
          <p:cNvSpPr txBox="1"/>
          <p:nvPr/>
        </p:nvSpPr>
        <p:spPr>
          <a:xfrm>
            <a:off x="1465387" y="4137964"/>
            <a:ext cx="3236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Intérêt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583728FF-C048-4180-B6C5-81FEE0A54414}"/>
              </a:ext>
            </a:extLst>
          </p:cNvPr>
          <p:cNvGrpSpPr/>
          <p:nvPr/>
        </p:nvGrpSpPr>
        <p:grpSpPr>
          <a:xfrm>
            <a:off x="1694900" y="4592458"/>
            <a:ext cx="7381920" cy="923330"/>
            <a:chOff x="412565" y="4722205"/>
            <a:chExt cx="7381920" cy="923330"/>
          </a:xfrm>
        </p:grpSpPr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0382056F-C7AA-478E-A17D-00218A94BDF1}"/>
                </a:ext>
              </a:extLst>
            </p:cNvPr>
            <p:cNvSpPr txBox="1"/>
            <p:nvPr/>
          </p:nvSpPr>
          <p:spPr>
            <a:xfrm>
              <a:off x="412565" y="4722205"/>
              <a:ext cx="4143393" cy="92333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 algn="ctr"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</a:rPr>
                <a:t>Fournit </a:t>
              </a:r>
              <a:r>
                <a:rPr lang="fr-FR" dirty="0">
                  <a:solidFill>
                    <a:schemeClr val="bg1"/>
                  </a:solidFill>
                </a:rPr>
                <a:t>l</a:t>
              </a:r>
              <a:r>
                <a:rPr lang="fr-FR" sz="1800" dirty="0">
                  <a:solidFill>
                    <a:schemeClr val="bg1"/>
                  </a:solidFill>
                </a:rPr>
                <a:t>a capacité de faire une architecture adaptée au développement d’IHM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241EEB37-2408-4A03-A507-479B0FDB90FC}"/>
                </a:ext>
              </a:extLst>
            </p:cNvPr>
            <p:cNvSpPr txBox="1"/>
            <p:nvPr/>
          </p:nvSpPr>
          <p:spPr>
            <a:xfrm>
              <a:off x="5378157" y="4993777"/>
              <a:ext cx="2416328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dirty="0">
                  <a:solidFill>
                    <a:schemeClr val="bg1"/>
                  </a:solidFill>
                </a:rPr>
                <a:t>à partir de composants</a:t>
              </a:r>
              <a:endParaRPr lang="fr-FR" dirty="0"/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CD5745C8-7859-410B-AC28-71F55FC6DC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35515" y="5178443"/>
              <a:ext cx="936472" cy="1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4" name="ZoneTexte 33">
            <a:extLst>
              <a:ext uri="{FF2B5EF4-FFF2-40B4-BE49-F238E27FC236}">
                <a16:creationId xmlns:a16="http://schemas.microsoft.com/office/drawing/2014/main" id="{5961D654-9E27-4B83-A5E3-F67CFF229657}"/>
              </a:ext>
            </a:extLst>
          </p:cNvPr>
          <p:cNvSpPr txBox="1"/>
          <p:nvPr/>
        </p:nvSpPr>
        <p:spPr>
          <a:xfrm>
            <a:off x="2025533" y="2500902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Utilisé depuis </a:t>
            </a:r>
            <a:r>
              <a:rPr lang="fr-FR" sz="1800" b="1" dirty="0">
                <a:solidFill>
                  <a:schemeClr val="bg1"/>
                </a:solidFill>
              </a:rPr>
              <a:t>2016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5C47CB81-8410-4B5F-8A9E-5EEFFBDCD08C}"/>
              </a:ext>
            </a:extLst>
          </p:cNvPr>
          <p:cNvSpPr txBox="1"/>
          <p:nvPr/>
        </p:nvSpPr>
        <p:spPr>
          <a:xfrm>
            <a:off x="1841258" y="5548050"/>
            <a:ext cx="72355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Capitalise l’expérience dans les développements des composants</a:t>
            </a:r>
          </a:p>
        </p:txBody>
      </p:sp>
      <p:sp>
        <p:nvSpPr>
          <p:cNvPr id="40" name="Espace réservé du numéro de diapositive 39">
            <a:extLst>
              <a:ext uri="{FF2B5EF4-FFF2-40B4-BE49-F238E27FC236}">
                <a16:creationId xmlns:a16="http://schemas.microsoft.com/office/drawing/2014/main" id="{7B8DCC29-E678-4334-85E7-4D9755A07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8</a:t>
            </a:fld>
            <a:endParaRPr lang="fr-FR"/>
          </a:p>
        </p:txBody>
      </p: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035AB8B7-8DF7-4023-A5BC-B87EAA8E9997}"/>
              </a:ext>
            </a:extLst>
          </p:cNvPr>
          <p:cNvGrpSpPr/>
          <p:nvPr/>
        </p:nvGrpSpPr>
        <p:grpSpPr>
          <a:xfrm>
            <a:off x="-697475" y="4851529"/>
            <a:ext cx="4336699" cy="2045975"/>
            <a:chOff x="-692499" y="4864655"/>
            <a:chExt cx="4336699" cy="2045975"/>
          </a:xfrm>
        </p:grpSpPr>
        <p:sp>
          <p:nvSpPr>
            <p:cNvPr id="37" name="Organigramme : Délai 36">
              <a:extLst>
                <a:ext uri="{FF2B5EF4-FFF2-40B4-BE49-F238E27FC236}">
                  <a16:creationId xmlns:a16="http://schemas.microsoft.com/office/drawing/2014/main" id="{EAD0A346-39F4-4A55-80E5-F491D8EEBB70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38" name="Groupe 37">
              <a:extLst>
                <a:ext uri="{FF2B5EF4-FFF2-40B4-BE49-F238E27FC236}">
                  <a16:creationId xmlns:a16="http://schemas.microsoft.com/office/drawing/2014/main" id="{0203E74C-AF61-48A6-BFBE-5AFF0E3CCD1B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39" name="Espace réservé du contenu 2">
                <a:extLst>
                  <a:ext uri="{FF2B5EF4-FFF2-40B4-BE49-F238E27FC236}">
                    <a16:creationId xmlns:a16="http://schemas.microsoft.com/office/drawing/2014/main" id="{96541A09-B02F-4B75-B80B-C39F7A0D48B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41" name="Espace réservé du contenu 2">
                <a:extLst>
                  <a:ext uri="{FF2B5EF4-FFF2-40B4-BE49-F238E27FC236}">
                    <a16:creationId xmlns:a16="http://schemas.microsoft.com/office/drawing/2014/main" id="{F6C5B5DF-3C49-4C22-82F3-D4CB1F54E4F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42" name="Espace réservé du contenu 2">
                <a:extLst>
                  <a:ext uri="{FF2B5EF4-FFF2-40B4-BE49-F238E27FC236}">
                    <a16:creationId xmlns:a16="http://schemas.microsoft.com/office/drawing/2014/main" id="{137D1454-16C2-46CF-BC9B-3E904C860D4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43" name="Espace réservé du contenu 2">
                <a:extLst>
                  <a:ext uri="{FF2B5EF4-FFF2-40B4-BE49-F238E27FC236}">
                    <a16:creationId xmlns:a16="http://schemas.microsoft.com/office/drawing/2014/main" id="{63F7E85A-4882-4885-ACC9-ADC5E93777A7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44" name="Espace réservé du contenu 2">
                <a:extLst>
                  <a:ext uri="{FF2B5EF4-FFF2-40B4-BE49-F238E27FC236}">
                    <a16:creationId xmlns:a16="http://schemas.microsoft.com/office/drawing/2014/main" id="{7054FB0F-CA39-46F5-AE1C-473D0F20E42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45" name="Espace réservé du contenu 2">
                <a:extLst>
                  <a:ext uri="{FF2B5EF4-FFF2-40B4-BE49-F238E27FC236}">
                    <a16:creationId xmlns:a16="http://schemas.microsoft.com/office/drawing/2014/main" id="{A93F50B7-1D19-4086-B91E-EC3FEE6ED250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681509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  <p:bldP spid="28" grpId="0"/>
      <p:bldP spid="29" grpId="0"/>
      <p:bldP spid="30" grpId="0"/>
      <p:bldP spid="34" grpId="0"/>
      <p:bldP spid="3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1">
            <a:extLst>
              <a:ext uri="{FF2B5EF4-FFF2-40B4-BE49-F238E27FC236}">
                <a16:creationId xmlns:a16="http://schemas.microsoft.com/office/drawing/2014/main" id="{C5D278E1-ADD2-47CC-B4B2-5CB614AF7359}"/>
              </a:ext>
            </a:extLst>
          </p:cNvPr>
          <p:cNvSpPr txBox="1">
            <a:spLocks/>
          </p:cNvSpPr>
          <p:nvPr/>
        </p:nvSpPr>
        <p:spPr>
          <a:xfrm>
            <a:off x="272143" y="154022"/>
            <a:ext cx="1164771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dirty="0">
                <a:solidFill>
                  <a:srgbClr val="33CCFF"/>
                </a:solidFill>
                <a:latin typeface="Avenir Next LT Pro Light" panose="020B0304020202020204" pitchFamily="34" charset="0"/>
              </a:rPr>
              <a:t>Présentation de l’équipe UX &amp; Prototypage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85BC485-A141-47E5-BB73-5E377A997452}"/>
              </a:ext>
            </a:extLst>
          </p:cNvPr>
          <p:cNvSpPr txBox="1"/>
          <p:nvPr/>
        </p:nvSpPr>
        <p:spPr>
          <a:xfrm>
            <a:off x="957996" y="3095206"/>
            <a:ext cx="530528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000" b="1" i="1" dirty="0">
                <a:solidFill>
                  <a:schemeClr val="bg1"/>
                </a:solidFill>
              </a:rPr>
              <a:t>open source 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49D704E5-4C55-43FA-9A9A-9852DA9F7B9D}"/>
              </a:ext>
            </a:extLst>
          </p:cNvPr>
          <p:cNvSpPr txBox="1"/>
          <p:nvPr/>
        </p:nvSpPr>
        <p:spPr>
          <a:xfrm>
            <a:off x="769541" y="1961993"/>
            <a:ext cx="348995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Environnement </a:t>
            </a:r>
            <a:r>
              <a:rPr lang="fr-FR" sz="2400" b="1" dirty="0" err="1">
                <a:solidFill>
                  <a:schemeClr val="bg1"/>
                </a:solidFill>
              </a:rPr>
              <a:t>Pharo</a:t>
            </a:r>
            <a:endParaRPr lang="fr-FR" sz="2400" b="1" dirty="0">
              <a:solidFill>
                <a:schemeClr val="bg1"/>
              </a:solidFill>
            </a:endParaRP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8CB58480-4FBB-47FF-9D3E-6E5DBED3F0C7}"/>
              </a:ext>
            </a:extLst>
          </p:cNvPr>
          <p:cNvSpPr txBox="1"/>
          <p:nvPr/>
        </p:nvSpPr>
        <p:spPr>
          <a:xfrm>
            <a:off x="412566" y="1249284"/>
            <a:ext cx="530528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2800" b="1" dirty="0">
                <a:solidFill>
                  <a:schemeClr val="accent2">
                    <a:lumMod val="40000"/>
                    <a:lumOff val="60000"/>
                  </a:schemeClr>
                </a:solidFill>
              </a:rPr>
              <a:t>Langage et outils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A9A33984-144A-4F09-BC02-76DF56FA2BA5}"/>
              </a:ext>
            </a:extLst>
          </p:cNvPr>
          <p:cNvSpPr txBox="1"/>
          <p:nvPr/>
        </p:nvSpPr>
        <p:spPr>
          <a:xfrm>
            <a:off x="957996" y="2423244"/>
            <a:ext cx="7207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</a:rPr>
              <a:t>Langage de programmation orienté</a:t>
            </a:r>
            <a:r>
              <a:rPr lang="fr-FR" sz="1800" b="1" dirty="0">
                <a:solidFill>
                  <a:schemeClr val="bg1"/>
                </a:solidFill>
              </a:rPr>
              <a:t> objet </a:t>
            </a:r>
            <a:r>
              <a:rPr lang="fr-FR" sz="1800" dirty="0">
                <a:solidFill>
                  <a:schemeClr val="bg1"/>
                </a:solidFill>
              </a:rPr>
              <a:t>en</a:t>
            </a:r>
            <a:r>
              <a:rPr lang="fr-FR" sz="1800" b="1" dirty="0">
                <a:solidFill>
                  <a:schemeClr val="bg1"/>
                </a:solidFill>
              </a:rPr>
              <a:t> </a:t>
            </a:r>
            <a:r>
              <a:rPr lang="fr-FR" sz="1800" b="1" dirty="0" err="1">
                <a:solidFill>
                  <a:schemeClr val="bg1"/>
                </a:solidFill>
              </a:rPr>
              <a:t>SmallTalk</a:t>
            </a:r>
            <a:endParaRPr lang="fr-FR" sz="1800" b="1" dirty="0">
              <a:solidFill>
                <a:schemeClr val="bg1"/>
              </a:solidFill>
            </a:endParaRP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D93B56CC-2265-44C2-B253-B03B4B4717E7}"/>
              </a:ext>
            </a:extLst>
          </p:cNvPr>
          <p:cNvSpPr txBox="1"/>
          <p:nvPr/>
        </p:nvSpPr>
        <p:spPr>
          <a:xfrm>
            <a:off x="947709" y="349917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Sous Licence </a:t>
            </a:r>
            <a:r>
              <a:rPr lang="fr-FR" sz="1800" b="1" dirty="0">
                <a:solidFill>
                  <a:schemeClr val="bg1"/>
                </a:solidFill>
              </a:rPr>
              <a:t>MIT  </a:t>
            </a:r>
            <a:r>
              <a:rPr lang="fr-FR" sz="1800" dirty="0">
                <a:solidFill>
                  <a:schemeClr val="bg1"/>
                </a:solidFill>
              </a:rPr>
              <a:t>depuis 2009</a:t>
            </a:r>
          </a:p>
        </p:txBody>
      </p:sp>
      <p:pic>
        <p:nvPicPr>
          <p:cNvPr id="39" name="Image 38">
            <a:extLst>
              <a:ext uri="{FF2B5EF4-FFF2-40B4-BE49-F238E27FC236}">
                <a16:creationId xmlns:a16="http://schemas.microsoft.com/office/drawing/2014/main" id="{279CE091-034F-4E6A-BBBB-E79A68EFD716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52" b="17920"/>
          <a:stretch/>
        </p:blipFill>
        <p:spPr bwMode="auto">
          <a:xfrm>
            <a:off x="4259494" y="1388001"/>
            <a:ext cx="1701567" cy="807007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2840D631-D956-4F8D-954D-5C9837E5326C}"/>
              </a:ext>
            </a:extLst>
          </p:cNvPr>
          <p:cNvGrpSpPr/>
          <p:nvPr/>
        </p:nvGrpSpPr>
        <p:grpSpPr>
          <a:xfrm>
            <a:off x="6529040" y="2251986"/>
            <a:ext cx="4893419" cy="3412355"/>
            <a:chOff x="6096000" y="2992620"/>
            <a:chExt cx="4893419" cy="3412355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228356FD-F78D-4BF7-9BE2-C8814DE3147D}"/>
                </a:ext>
              </a:extLst>
            </p:cNvPr>
            <p:cNvSpPr txBox="1"/>
            <p:nvPr/>
          </p:nvSpPr>
          <p:spPr>
            <a:xfrm>
              <a:off x="7592498" y="2992620"/>
              <a:ext cx="3236112" cy="4308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z="2200" b="1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Intérêt</a:t>
              </a:r>
            </a:p>
          </p:txBody>
        </p: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DECFCB2A-5994-4790-926E-C93852E8535B}"/>
                </a:ext>
              </a:extLst>
            </p:cNvPr>
            <p:cNvGrpSpPr/>
            <p:nvPr/>
          </p:nvGrpSpPr>
          <p:grpSpPr>
            <a:xfrm>
              <a:off x="6096000" y="3642174"/>
              <a:ext cx="4893419" cy="1204596"/>
              <a:chOff x="412565" y="4722205"/>
              <a:chExt cx="3327461" cy="1150953"/>
            </a:xfrm>
          </p:grpSpPr>
          <p:sp>
            <p:nvSpPr>
              <p:cNvPr id="22" name="ZoneTexte 21">
                <a:extLst>
                  <a:ext uri="{FF2B5EF4-FFF2-40B4-BE49-F238E27FC236}">
                    <a16:creationId xmlns:a16="http://schemas.microsoft.com/office/drawing/2014/main" id="{7D0FA2C9-D6BD-470F-A240-608C18B7F8C4}"/>
                  </a:ext>
                </a:extLst>
              </p:cNvPr>
              <p:cNvSpPr txBox="1"/>
              <p:nvPr/>
            </p:nvSpPr>
            <p:spPr>
              <a:xfrm>
                <a:off x="412565" y="4722205"/>
                <a:ext cx="3327461" cy="6175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742950" lvl="1" indent="-285750" algn="ctr">
                  <a:buFont typeface="Arial" panose="020B0604020202020204" pitchFamily="34" charset="0"/>
                  <a:buChar char="•"/>
                </a:pPr>
                <a:r>
                  <a:rPr lang="fr-FR" sz="1800" dirty="0">
                    <a:solidFill>
                      <a:schemeClr val="bg1"/>
                    </a:solidFill>
                  </a:rPr>
                  <a:t>Modifier dynamiquement les architectures de composants</a:t>
                </a:r>
              </a:p>
            </p:txBody>
          </p:sp>
          <p:cxnSp>
            <p:nvCxnSpPr>
              <p:cNvPr id="24" name="Connecteur droit avec flèche 23">
                <a:extLst>
                  <a:ext uri="{FF2B5EF4-FFF2-40B4-BE49-F238E27FC236}">
                    <a16:creationId xmlns:a16="http://schemas.microsoft.com/office/drawing/2014/main" id="{F67B5AA6-2F23-4DE7-B484-9A9796252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2148" y="5339754"/>
                <a:ext cx="0" cy="533404"/>
              </a:xfrm>
              <a:prstGeom prst="straightConnector1">
                <a:avLst/>
              </a:prstGeom>
              <a:ln w="57150">
                <a:solidFill>
                  <a:srgbClr val="FFC000"/>
                </a:solidFill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113B9FC3-A01A-403B-B248-EBAFE0DB3510}"/>
                </a:ext>
              </a:extLst>
            </p:cNvPr>
            <p:cNvSpPr txBox="1"/>
            <p:nvPr/>
          </p:nvSpPr>
          <p:spPr>
            <a:xfrm>
              <a:off x="8113810" y="4842186"/>
              <a:ext cx="1653499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800" dirty="0">
                  <a:solidFill>
                    <a:schemeClr val="bg1"/>
                  </a:solidFill>
                </a:rPr>
                <a:t>à </a:t>
              </a:r>
              <a:r>
                <a:rPr lang="fr-FR" sz="1800" b="1" dirty="0">
                  <a:solidFill>
                    <a:schemeClr val="bg1"/>
                  </a:solidFill>
                </a:rPr>
                <a:t>l’exécution</a:t>
              </a:r>
              <a:endParaRPr lang="fr-FR" b="1" dirty="0"/>
            </a:p>
          </p:txBody>
        </p:sp>
        <p:cxnSp>
          <p:nvCxnSpPr>
            <p:cNvPr id="37" name="Connecteur droit avec flèche 36">
              <a:extLst>
                <a:ext uri="{FF2B5EF4-FFF2-40B4-BE49-F238E27FC236}">
                  <a16:creationId xmlns:a16="http://schemas.microsoft.com/office/drawing/2014/main" id="{DB994F41-BDC5-4E92-9162-C0FB1664FB4F}"/>
                </a:ext>
              </a:extLst>
            </p:cNvPr>
            <p:cNvCxnSpPr>
              <a:cxnSpLocks/>
            </p:cNvCxnSpPr>
            <p:nvPr/>
          </p:nvCxnSpPr>
          <p:spPr>
            <a:xfrm>
              <a:off x="8918970" y="5211518"/>
              <a:ext cx="0" cy="535410"/>
            </a:xfrm>
            <a:prstGeom prst="straightConnector1">
              <a:avLst/>
            </a:prstGeom>
            <a:ln w="57150">
              <a:solidFill>
                <a:srgbClr val="FFC000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ZoneTexte 37">
              <a:extLst>
                <a:ext uri="{FF2B5EF4-FFF2-40B4-BE49-F238E27FC236}">
                  <a16:creationId xmlns:a16="http://schemas.microsoft.com/office/drawing/2014/main" id="{D5A7246A-CB5E-4DE2-9350-C5E4BBA57EEE}"/>
                </a:ext>
              </a:extLst>
            </p:cNvPr>
            <p:cNvSpPr txBox="1"/>
            <p:nvPr/>
          </p:nvSpPr>
          <p:spPr>
            <a:xfrm>
              <a:off x="7592498" y="5758644"/>
              <a:ext cx="269612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fr-FR" sz="1800" dirty="0">
                  <a:solidFill>
                    <a:schemeClr val="bg1"/>
                  </a:solidFill>
                </a:rPr>
                <a:t>Lors des </a:t>
              </a:r>
              <a:r>
                <a:rPr lang="fr-FR" sz="1800" b="1" dirty="0">
                  <a:solidFill>
                    <a:schemeClr val="bg1"/>
                  </a:solidFill>
                </a:rPr>
                <a:t>démonstrations</a:t>
              </a:r>
              <a:r>
                <a:rPr lang="fr-FR" sz="1800" dirty="0">
                  <a:solidFill>
                    <a:schemeClr val="bg1"/>
                  </a:solidFill>
                </a:rPr>
                <a:t> avec les utilisateurs</a:t>
              </a:r>
              <a:endParaRPr lang="fr-FR" dirty="0"/>
            </a:p>
          </p:txBody>
        </p:sp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849E1B03-3A0A-4EA4-BB62-80B0BCDC25AD}"/>
              </a:ext>
            </a:extLst>
          </p:cNvPr>
          <p:cNvSpPr txBox="1"/>
          <p:nvPr/>
        </p:nvSpPr>
        <p:spPr>
          <a:xfrm>
            <a:off x="972165" y="278323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Environnement de développement en évolution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4CBBBBAB-AF96-450B-B5F3-44CFEC684B1B}"/>
              </a:ext>
            </a:extLst>
          </p:cNvPr>
          <p:cNvSpPr txBox="1"/>
          <p:nvPr/>
        </p:nvSpPr>
        <p:spPr>
          <a:xfrm>
            <a:off x="972165" y="4073297"/>
            <a:ext cx="323611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2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Caractéristiques</a:t>
            </a:r>
          </a:p>
        </p:txBody>
      </p:sp>
      <p:sp>
        <p:nvSpPr>
          <p:cNvPr id="43" name="ZoneTexte 42">
            <a:extLst>
              <a:ext uri="{FF2B5EF4-FFF2-40B4-BE49-F238E27FC236}">
                <a16:creationId xmlns:a16="http://schemas.microsoft.com/office/drawing/2014/main" id="{4AC9B36A-1B9E-4CD6-A96C-3192CA97F6C6}"/>
              </a:ext>
            </a:extLst>
          </p:cNvPr>
          <p:cNvSpPr txBox="1"/>
          <p:nvPr/>
        </p:nvSpPr>
        <p:spPr>
          <a:xfrm>
            <a:off x="1610633" y="451878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800" dirty="0">
                <a:solidFill>
                  <a:schemeClr val="bg1"/>
                </a:solidFill>
              </a:rPr>
              <a:t>Syntaxe tient sur une carte postale</a:t>
            </a:r>
          </a:p>
        </p:txBody>
      </p:sp>
      <p:sp>
        <p:nvSpPr>
          <p:cNvPr id="50" name="Espace réservé du numéro de diapositive 49">
            <a:extLst>
              <a:ext uri="{FF2B5EF4-FFF2-40B4-BE49-F238E27FC236}">
                <a16:creationId xmlns:a16="http://schemas.microsoft.com/office/drawing/2014/main" id="{3FEDE88F-811C-4153-A143-B58155BD3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EB897C-174E-4C0F-B056-634591A0E190}" type="slidenum">
              <a:rPr lang="fr-FR" smtClean="0"/>
              <a:t>9</a:t>
            </a:fld>
            <a:endParaRPr lang="fr-FR"/>
          </a:p>
        </p:txBody>
      </p:sp>
      <p:grpSp>
        <p:nvGrpSpPr>
          <p:cNvPr id="77" name="Groupe 76">
            <a:extLst>
              <a:ext uri="{FF2B5EF4-FFF2-40B4-BE49-F238E27FC236}">
                <a16:creationId xmlns:a16="http://schemas.microsoft.com/office/drawing/2014/main" id="{CAE3C73E-A84A-42DD-9549-44522FF7E7DF}"/>
              </a:ext>
            </a:extLst>
          </p:cNvPr>
          <p:cNvGrpSpPr/>
          <p:nvPr/>
        </p:nvGrpSpPr>
        <p:grpSpPr>
          <a:xfrm>
            <a:off x="1580678" y="4868859"/>
            <a:ext cx="10831448" cy="1429742"/>
            <a:chOff x="960819" y="4833115"/>
            <a:chExt cx="10831448" cy="1429742"/>
          </a:xfrm>
        </p:grpSpPr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AD933F54-66A8-42CE-824C-DE34F39A1D96}"/>
                </a:ext>
              </a:extLst>
            </p:cNvPr>
            <p:cNvSpPr txBox="1"/>
            <p:nvPr/>
          </p:nvSpPr>
          <p:spPr>
            <a:xfrm>
              <a:off x="981393" y="5183187"/>
              <a:ext cx="10810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</a:rPr>
                <a:t>Tout est </a:t>
              </a:r>
              <a:r>
                <a:rPr lang="fr-FR" b="1" dirty="0">
                  <a:solidFill>
                    <a:schemeClr val="bg1"/>
                  </a:solidFill>
                </a:rPr>
                <a:t>objet</a:t>
              </a:r>
            </a:p>
          </p:txBody>
        </p:sp>
        <p:sp>
          <p:nvSpPr>
            <p:cNvPr id="47" name="ZoneTexte 46">
              <a:extLst>
                <a:ext uri="{FF2B5EF4-FFF2-40B4-BE49-F238E27FC236}">
                  <a16:creationId xmlns:a16="http://schemas.microsoft.com/office/drawing/2014/main" id="{A22C1D8B-D7EC-4515-8211-D06FE9EEA09A}"/>
                </a:ext>
              </a:extLst>
            </p:cNvPr>
            <p:cNvSpPr txBox="1"/>
            <p:nvPr/>
          </p:nvSpPr>
          <p:spPr>
            <a:xfrm>
              <a:off x="971106" y="5533748"/>
              <a:ext cx="10810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</a:rPr>
                <a:t>Notion </a:t>
              </a:r>
              <a:r>
                <a:rPr lang="fr-FR" sz="1800" b="1" dirty="0">
                  <a:solidFill>
                    <a:schemeClr val="bg1"/>
                  </a:solidFill>
                </a:rPr>
                <a:t>d’héritage</a:t>
              </a:r>
            </a:p>
          </p:txBody>
        </p:sp>
        <p:sp>
          <p:nvSpPr>
            <p:cNvPr id="48" name="ZoneTexte 47">
              <a:extLst>
                <a:ext uri="{FF2B5EF4-FFF2-40B4-BE49-F238E27FC236}">
                  <a16:creationId xmlns:a16="http://schemas.microsoft.com/office/drawing/2014/main" id="{66B66FD5-0769-4038-AF94-95F46E72F93F}"/>
                </a:ext>
              </a:extLst>
            </p:cNvPr>
            <p:cNvSpPr txBox="1"/>
            <p:nvPr/>
          </p:nvSpPr>
          <p:spPr>
            <a:xfrm>
              <a:off x="960819" y="5893525"/>
              <a:ext cx="1081087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dirty="0">
                  <a:solidFill>
                    <a:schemeClr val="bg1"/>
                  </a:solidFill>
                </a:rPr>
                <a:t>Gestion dynamique de la mémoire</a:t>
              </a:r>
              <a:endParaRPr lang="fr-FR" sz="1800" dirty="0">
                <a:solidFill>
                  <a:schemeClr val="bg1"/>
                </a:solidFill>
              </a:endParaRPr>
            </a:p>
          </p:txBody>
        </p:sp>
        <p:sp>
          <p:nvSpPr>
            <p:cNvPr id="45" name="ZoneTexte 44">
              <a:extLst>
                <a:ext uri="{FF2B5EF4-FFF2-40B4-BE49-F238E27FC236}">
                  <a16:creationId xmlns:a16="http://schemas.microsoft.com/office/drawing/2014/main" id="{F6A3F1CC-380D-47AB-A423-EDB8E8F6249B}"/>
                </a:ext>
              </a:extLst>
            </p:cNvPr>
            <p:cNvSpPr txBox="1"/>
            <p:nvPr/>
          </p:nvSpPr>
          <p:spPr>
            <a:xfrm>
              <a:off x="971106" y="4833115"/>
              <a:ext cx="651720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fr-FR" sz="1800" dirty="0">
                  <a:solidFill>
                    <a:schemeClr val="bg1"/>
                  </a:solidFill>
                </a:rPr>
                <a:t>Typage </a:t>
              </a:r>
              <a:r>
                <a:rPr lang="fr-FR" sz="1800" b="1" dirty="0">
                  <a:solidFill>
                    <a:schemeClr val="bg1"/>
                  </a:solidFill>
                </a:rPr>
                <a:t>dynamique</a:t>
              </a:r>
              <a:r>
                <a:rPr lang="fr-FR" sz="1800" dirty="0">
                  <a:solidFill>
                    <a:schemeClr val="bg1"/>
                  </a:solidFill>
                </a:rPr>
                <a:t> (pas de type </a:t>
              </a:r>
              <a:r>
                <a:rPr lang="fr-FR" dirty="0">
                  <a:solidFill>
                    <a:schemeClr val="bg1"/>
                  </a:solidFill>
                </a:rPr>
                <a:t>pour les</a:t>
              </a:r>
              <a:r>
                <a:rPr lang="fr-FR" sz="1800" dirty="0">
                  <a:solidFill>
                    <a:schemeClr val="bg1"/>
                  </a:solidFill>
                </a:rPr>
                <a:t> variables)</a:t>
              </a:r>
            </a:p>
          </p:txBody>
        </p:sp>
      </p:grpSp>
      <p:grpSp>
        <p:nvGrpSpPr>
          <p:cNvPr id="36" name="Groupe 35">
            <a:extLst>
              <a:ext uri="{FF2B5EF4-FFF2-40B4-BE49-F238E27FC236}">
                <a16:creationId xmlns:a16="http://schemas.microsoft.com/office/drawing/2014/main" id="{686EEAC3-E4A3-4675-A50D-F8983321DD6C}"/>
              </a:ext>
            </a:extLst>
          </p:cNvPr>
          <p:cNvGrpSpPr/>
          <p:nvPr/>
        </p:nvGrpSpPr>
        <p:grpSpPr>
          <a:xfrm>
            <a:off x="-694338" y="4861033"/>
            <a:ext cx="4336699" cy="2045975"/>
            <a:chOff x="-692499" y="4864655"/>
            <a:chExt cx="4336699" cy="2045975"/>
          </a:xfrm>
        </p:grpSpPr>
        <p:sp>
          <p:nvSpPr>
            <p:cNvPr id="42" name="Organigramme : Délai 41">
              <a:extLst>
                <a:ext uri="{FF2B5EF4-FFF2-40B4-BE49-F238E27FC236}">
                  <a16:creationId xmlns:a16="http://schemas.microsoft.com/office/drawing/2014/main" id="{B0983F20-66D3-4D00-AA20-9C7AA4805B01}"/>
                </a:ext>
              </a:extLst>
            </p:cNvPr>
            <p:cNvSpPr/>
            <p:nvPr/>
          </p:nvSpPr>
          <p:spPr>
            <a:xfrm>
              <a:off x="4976" y="4864655"/>
              <a:ext cx="1895252" cy="1985715"/>
            </a:xfrm>
            <a:prstGeom prst="flowChartDelay">
              <a:avLst/>
            </a:prstGeom>
            <a:solidFill>
              <a:srgbClr val="000066"/>
            </a:solidFill>
            <a:ln>
              <a:solidFill>
                <a:srgbClr val="0000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grpSp>
          <p:nvGrpSpPr>
            <p:cNvPr id="49" name="Groupe 48">
              <a:extLst>
                <a:ext uri="{FF2B5EF4-FFF2-40B4-BE49-F238E27FC236}">
                  <a16:creationId xmlns:a16="http://schemas.microsoft.com/office/drawing/2014/main" id="{8C175747-318C-4783-9110-869AE38D0AF4}"/>
                </a:ext>
              </a:extLst>
            </p:cNvPr>
            <p:cNvGrpSpPr/>
            <p:nvPr/>
          </p:nvGrpSpPr>
          <p:grpSpPr>
            <a:xfrm>
              <a:off x="-692499" y="4964852"/>
              <a:ext cx="4336699" cy="1945778"/>
              <a:chOff x="-698302" y="4978941"/>
              <a:chExt cx="4336699" cy="1945778"/>
            </a:xfrm>
          </p:grpSpPr>
          <p:sp>
            <p:nvSpPr>
              <p:cNvPr id="51" name="Espace réservé du contenu 2">
                <a:extLst>
                  <a:ext uri="{FF2B5EF4-FFF2-40B4-BE49-F238E27FC236}">
                    <a16:creationId xmlns:a16="http://schemas.microsoft.com/office/drawing/2014/main" id="{6C72A6D3-0A6C-4502-B92C-2C43568ABF6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78441" y="4978941"/>
                <a:ext cx="1768773" cy="36512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Introduction</a:t>
                </a:r>
              </a:p>
            </p:txBody>
          </p:sp>
          <p:sp>
            <p:nvSpPr>
              <p:cNvPr id="52" name="Espace réservé du contenu 2">
                <a:extLst>
                  <a:ext uri="{FF2B5EF4-FFF2-40B4-BE49-F238E27FC236}">
                    <a16:creationId xmlns:a16="http://schemas.microsoft.com/office/drawing/2014/main" id="{1DA4FFD8-6DDE-41E5-ADE7-757649D7B48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698302" y="5234619"/>
                <a:ext cx="2101079" cy="83524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de l’entreprise</a:t>
                </a:r>
              </a:p>
            </p:txBody>
          </p:sp>
          <p:sp>
            <p:nvSpPr>
              <p:cNvPr id="53" name="Espace réservé du contenu 2">
                <a:extLst>
                  <a:ext uri="{FF2B5EF4-FFF2-40B4-BE49-F238E27FC236}">
                    <a16:creationId xmlns:a16="http://schemas.microsoft.com/office/drawing/2014/main" id="{B4CA9AE7-EC45-4BA4-9510-8F2710F8C3B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580146" y="5643428"/>
                <a:ext cx="2572372" cy="7451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 algn="ctr">
                  <a:buNone/>
                </a:pPr>
                <a:r>
                  <a:rPr lang="fr-FR" sz="1400" b="1" dirty="0">
                    <a:solidFill>
                      <a:schemeClr val="bg1">
                        <a:lumMod val="65000"/>
                      </a:schemeClr>
                    </a:solidFill>
                  </a:rPr>
                  <a:t>Présentation de l’équipe UX &amp; Prototypage</a:t>
                </a:r>
              </a:p>
            </p:txBody>
          </p:sp>
          <p:sp>
            <p:nvSpPr>
              <p:cNvPr id="54" name="Espace réservé du contenu 2">
                <a:extLst>
                  <a:ext uri="{FF2B5EF4-FFF2-40B4-BE49-F238E27FC236}">
                    <a16:creationId xmlns:a16="http://schemas.microsoft.com/office/drawing/2014/main" id="{B2D592C6-5532-42E7-BD35-901EA460523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106216"/>
                <a:ext cx="4123366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Présentation du projet</a:t>
                </a:r>
              </a:p>
            </p:txBody>
          </p:sp>
          <p:sp>
            <p:nvSpPr>
              <p:cNvPr id="55" name="Espace réservé du contenu 2">
                <a:extLst>
                  <a:ext uri="{FF2B5EF4-FFF2-40B4-BE49-F238E27FC236}">
                    <a16:creationId xmlns:a16="http://schemas.microsoft.com/office/drawing/2014/main" id="{40B42973-3FB4-4E67-8BCC-F176DA5B150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333321"/>
                <a:ext cx="1582794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Bilan</a:t>
                </a:r>
              </a:p>
            </p:txBody>
          </p:sp>
          <p:sp>
            <p:nvSpPr>
              <p:cNvPr id="56" name="Espace réservé du contenu 2">
                <a:extLst>
                  <a:ext uri="{FF2B5EF4-FFF2-40B4-BE49-F238E27FC236}">
                    <a16:creationId xmlns:a16="http://schemas.microsoft.com/office/drawing/2014/main" id="{BCC9F708-F628-4D39-8376-4D7A2108CDEF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-484969" y="6544654"/>
                <a:ext cx="2132290" cy="38006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457200" lvl="1" indent="0">
                  <a:buNone/>
                </a:pPr>
                <a:r>
                  <a:rPr lang="fr-FR" sz="1200" dirty="0">
                    <a:solidFill>
                      <a:schemeClr val="bg1">
                        <a:lumMod val="85000"/>
                      </a:schemeClr>
                    </a:solidFill>
                  </a:rPr>
                  <a:t>Conclusion</a:t>
                </a:r>
              </a:p>
            </p:txBody>
          </p:sp>
        </p:grpSp>
      </p:grpSp>
      <p:pic>
        <p:nvPicPr>
          <p:cNvPr id="44" name="Graphique 20">
            <a:extLst>
              <a:ext uri="{FF2B5EF4-FFF2-40B4-BE49-F238E27FC236}">
                <a16:creationId xmlns:a16="http://schemas.microsoft.com/office/drawing/2014/main" id="{FB665F30-92A5-44C2-A3D5-9929BAE97F7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37" y="-1125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3508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28" grpId="0"/>
      <p:bldP spid="29" grpId="0"/>
      <p:bldP spid="40" grpId="0"/>
      <p:bldP spid="41" grpId="0"/>
      <p:bldP spid="43" grpId="0"/>
    </p:bld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3759</TotalTime>
  <Words>1217</Words>
  <Application>Microsoft Office PowerPoint</Application>
  <PresentationFormat>Grand écran</PresentationFormat>
  <Paragraphs>343</Paragraphs>
  <Slides>24</Slides>
  <Notes>0</Notes>
  <HiddenSlides>0</HiddenSlides>
  <MMClips>3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24</vt:i4>
      </vt:variant>
    </vt:vector>
  </HeadingPairs>
  <TitlesOfParts>
    <vt:vector size="30" baseType="lpstr">
      <vt:lpstr>Arial</vt:lpstr>
      <vt:lpstr>Avenir Next LT Pro Light</vt:lpstr>
      <vt:lpstr>Calibri</vt:lpstr>
      <vt:lpstr>Calibri Light</vt:lpstr>
      <vt:lpstr>Courier New</vt:lpstr>
      <vt:lpstr>Thème Office</vt:lpstr>
      <vt:lpstr>Développement d’un outil de prototypage IHM Open source</vt:lpstr>
      <vt:lpstr>Sommaire</vt:lpstr>
      <vt:lpstr>Introduction</vt:lpstr>
      <vt:lpstr>Présentation de l’entreprise</vt:lpstr>
      <vt:lpstr>Présentation de l’équipe UX &amp; Prototypage</vt:lpstr>
      <vt:lpstr>Présentation de l’équipe UX &amp; Prototypage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du projet</vt:lpstr>
      <vt:lpstr>Capture et analyse du besoin</vt:lpstr>
      <vt:lpstr>Maquettage</vt:lpstr>
      <vt:lpstr>Démonstration</vt:lpstr>
      <vt:lpstr>Présentation PowerPoint</vt:lpstr>
      <vt:lpstr>Présentation PowerPoint</vt:lpstr>
      <vt:lpstr>Présentation PowerPoint</vt:lpstr>
      <vt:lpstr>Bilan pour l’entreprise</vt:lpstr>
      <vt:lpstr>Bilan humain</vt:lpstr>
      <vt:lpstr>Bilan pédagogique</vt:lpstr>
      <vt:lpstr>Conclusion</vt:lpstr>
      <vt:lpstr>Présentation PowerPoint</vt:lpstr>
      <vt:lpstr>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Réalisation d’un outil de prototypage IHM</dc:title>
  <dc:creator>Olivier DOYEN</dc:creator>
  <cp:lastModifiedBy>Olivier DOYEN</cp:lastModifiedBy>
  <cp:revision>282</cp:revision>
  <dcterms:created xsi:type="dcterms:W3CDTF">2021-05-31T14:41:06Z</dcterms:created>
  <dcterms:modified xsi:type="dcterms:W3CDTF">2021-06-16T08:21:14Z</dcterms:modified>
</cp:coreProperties>
</file>